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  <p:sldMasterId id="2147485462" r:id="rId2"/>
  </p:sldMasterIdLst>
  <p:notesMasterIdLst>
    <p:notesMasterId r:id="rId11"/>
  </p:notesMasterIdLst>
  <p:handoutMasterIdLst>
    <p:handoutMasterId r:id="rId12"/>
  </p:handoutMasterIdLst>
  <p:sldIdLst>
    <p:sldId id="735" r:id="rId3"/>
    <p:sldId id="749" r:id="rId4"/>
    <p:sldId id="750" r:id="rId5"/>
    <p:sldId id="751" r:id="rId6"/>
    <p:sldId id="755" r:id="rId7"/>
    <p:sldId id="752" r:id="rId8"/>
    <p:sldId id="753" r:id="rId9"/>
    <p:sldId id="754" r:id="rId10"/>
  </p:sldIdLst>
  <p:sldSz cx="12192000" cy="6858000"/>
  <p:notesSz cx="7102475" cy="10233025"/>
  <p:defaultTextStyle>
    <a:defPPr>
      <a:defRPr lang="de-DE"/>
    </a:defPPr>
    <a:lvl1pPr algn="ctr" rtl="0" eaLnBrk="0" fontAlgn="base" hangingPunct="0">
      <a:spcBef>
        <a:spcPct val="0"/>
      </a:spcBef>
      <a:spcAft>
        <a:spcPct val="0"/>
      </a:spcAft>
      <a:defRPr sz="1400" kern="1200">
        <a:solidFill>
          <a:srgbClr val="00538D"/>
        </a:solidFill>
        <a:latin typeface="Helvetica LT"/>
        <a:ea typeface="MS PGothic" pitchFamily="34" charset="-128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sz="1400" kern="1200">
        <a:solidFill>
          <a:srgbClr val="00538D"/>
        </a:solidFill>
        <a:latin typeface="Helvetica LT"/>
        <a:ea typeface="MS PGothic" pitchFamily="34" charset="-128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sz="1400" kern="1200">
        <a:solidFill>
          <a:srgbClr val="00538D"/>
        </a:solidFill>
        <a:latin typeface="Helvetica LT"/>
        <a:ea typeface="MS PGothic" pitchFamily="34" charset="-128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sz="1400" kern="1200">
        <a:solidFill>
          <a:srgbClr val="00538D"/>
        </a:solidFill>
        <a:latin typeface="Helvetica LT"/>
        <a:ea typeface="MS PGothic" pitchFamily="34" charset="-128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sz="1400" kern="1200">
        <a:solidFill>
          <a:srgbClr val="00538D"/>
        </a:solidFill>
        <a:latin typeface="Helvetica LT"/>
        <a:ea typeface="MS PGothic" pitchFamily="34" charset="-128"/>
        <a:cs typeface="+mn-cs"/>
      </a:defRPr>
    </a:lvl5pPr>
    <a:lvl6pPr marL="2286000" algn="l" defTabSz="914400" rtl="0" eaLnBrk="1" latinLnBrk="0" hangingPunct="1">
      <a:defRPr sz="1400" kern="1200">
        <a:solidFill>
          <a:srgbClr val="00538D"/>
        </a:solidFill>
        <a:latin typeface="Helvetica LT"/>
        <a:ea typeface="MS PGothic" pitchFamily="34" charset="-128"/>
        <a:cs typeface="+mn-cs"/>
      </a:defRPr>
    </a:lvl6pPr>
    <a:lvl7pPr marL="2743200" algn="l" defTabSz="914400" rtl="0" eaLnBrk="1" latinLnBrk="0" hangingPunct="1">
      <a:defRPr sz="1400" kern="1200">
        <a:solidFill>
          <a:srgbClr val="00538D"/>
        </a:solidFill>
        <a:latin typeface="Helvetica LT"/>
        <a:ea typeface="MS PGothic" pitchFamily="34" charset="-128"/>
        <a:cs typeface="+mn-cs"/>
      </a:defRPr>
    </a:lvl7pPr>
    <a:lvl8pPr marL="3200400" algn="l" defTabSz="914400" rtl="0" eaLnBrk="1" latinLnBrk="0" hangingPunct="1">
      <a:defRPr sz="1400" kern="1200">
        <a:solidFill>
          <a:srgbClr val="00538D"/>
        </a:solidFill>
        <a:latin typeface="Helvetica LT"/>
        <a:ea typeface="MS PGothic" pitchFamily="34" charset="-128"/>
        <a:cs typeface="+mn-cs"/>
      </a:defRPr>
    </a:lvl8pPr>
    <a:lvl9pPr marL="3657600" algn="l" defTabSz="914400" rtl="0" eaLnBrk="1" latinLnBrk="0" hangingPunct="1">
      <a:defRPr sz="1400" kern="1200">
        <a:solidFill>
          <a:srgbClr val="00538D"/>
        </a:solidFill>
        <a:latin typeface="Helvetica LT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5" userDrawn="1">
          <p15:clr>
            <a:srgbClr val="A4A3A4"/>
          </p15:clr>
        </p15:guide>
        <p15:guide id="2" pos="49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3" userDrawn="1">
          <p15:clr>
            <a:srgbClr val="A4A3A4"/>
          </p15:clr>
        </p15:guide>
        <p15:guide id="2" pos="223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00538B"/>
    <a:srgbClr val="00538D"/>
    <a:srgbClr val="000066"/>
    <a:srgbClr val="00216A"/>
    <a:srgbClr val="032B67"/>
    <a:srgbClr val="005C9A"/>
    <a:srgbClr val="FFCC0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ittlere Formatvorlage 4 - Akz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8D230F3-CF80-4859-8CE7-A43EE81993B5}" styleName="Helle Formatvorlage 1 - Akz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175" autoAdjust="0"/>
    <p:restoredTop sz="94660"/>
  </p:normalViewPr>
  <p:slideViewPr>
    <p:cSldViewPr showGuides="1">
      <p:cViewPr varScale="1">
        <p:scale>
          <a:sx n="69" d="100"/>
          <a:sy n="69" d="100"/>
        </p:scale>
        <p:origin x="404" y="44"/>
      </p:cViewPr>
      <p:guideLst>
        <p:guide orient="horz" pos="935"/>
        <p:guide pos="490"/>
      </p:guideLst>
    </p:cSldViewPr>
  </p:slideViewPr>
  <p:outlineViewPr>
    <p:cViewPr>
      <p:scale>
        <a:sx n="33" d="100"/>
        <a:sy n="33" d="100"/>
      </p:scale>
      <p:origin x="0" y="1251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>
        <p:scale>
          <a:sx n="100" d="100"/>
          <a:sy n="100" d="100"/>
        </p:scale>
        <p:origin x="-1602" y="1158"/>
      </p:cViewPr>
      <p:guideLst>
        <p:guide orient="horz" pos="3223"/>
        <p:guide pos="223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0"/>
            <a:ext cx="3078236" cy="5129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332" tIns="49164" rIns="98332" bIns="49164" numCol="1" anchor="t" anchorCtr="0" compatLnSpc="1">
            <a:prstTxWarp prst="textNoShape">
              <a:avLst/>
            </a:prstTxWarp>
          </a:bodyPr>
          <a:lstStyle>
            <a:lvl1pPr algn="l" defTabSz="983637">
              <a:defRPr sz="1300">
                <a:solidFill>
                  <a:srgbClr val="00216A"/>
                </a:solidFill>
                <a:latin typeface="Helvetica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4241" y="0"/>
            <a:ext cx="3078236" cy="5129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332" tIns="49164" rIns="98332" bIns="49164" numCol="1" anchor="t" anchorCtr="0" compatLnSpc="1">
            <a:prstTxWarp prst="textNoShape">
              <a:avLst/>
            </a:prstTxWarp>
          </a:bodyPr>
          <a:lstStyle>
            <a:lvl1pPr algn="r" defTabSz="983637">
              <a:defRPr sz="1300">
                <a:solidFill>
                  <a:srgbClr val="00216A"/>
                </a:solidFill>
                <a:latin typeface="Helvetica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43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2" y="9720069"/>
            <a:ext cx="3078236" cy="5129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332" tIns="49164" rIns="98332" bIns="49164" numCol="1" anchor="b" anchorCtr="0" compatLnSpc="1">
            <a:prstTxWarp prst="textNoShape">
              <a:avLst/>
            </a:prstTxWarp>
          </a:bodyPr>
          <a:lstStyle>
            <a:lvl1pPr algn="l" defTabSz="983637">
              <a:defRPr sz="1300">
                <a:solidFill>
                  <a:srgbClr val="00216A"/>
                </a:solidFill>
                <a:latin typeface="Helvetica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43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4241" y="9720069"/>
            <a:ext cx="3078236" cy="5129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332" tIns="49164" rIns="98332" bIns="49164" numCol="1" anchor="b" anchorCtr="0" compatLnSpc="1">
            <a:prstTxWarp prst="textNoShape">
              <a:avLst/>
            </a:prstTxWarp>
          </a:bodyPr>
          <a:lstStyle>
            <a:lvl1pPr algn="r" defTabSz="982204">
              <a:defRPr sz="1300">
                <a:solidFill>
                  <a:srgbClr val="00216A"/>
                </a:solidFill>
                <a:latin typeface="Helvetica" pitchFamily="2" charset="0"/>
                <a:ea typeface="ＭＳ Ｐゴシック" pitchFamily="34" charset="-128"/>
              </a:defRPr>
            </a:lvl1pPr>
          </a:lstStyle>
          <a:p>
            <a:pPr>
              <a:defRPr/>
            </a:pPr>
            <a:fld id="{8E8F4C09-DDB8-4016-A5A5-B0E76A7AF1DC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197300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0"/>
            <a:ext cx="3078236" cy="5129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332" tIns="49164" rIns="98332" bIns="49164" numCol="1" anchor="t" anchorCtr="0" compatLnSpc="1">
            <a:prstTxWarp prst="textNoShape">
              <a:avLst/>
            </a:prstTxWarp>
          </a:bodyPr>
          <a:lstStyle>
            <a:lvl1pPr algn="l" defTabSz="983637">
              <a:defRPr sz="1300">
                <a:solidFill>
                  <a:srgbClr val="00216A"/>
                </a:solidFill>
                <a:latin typeface="Helvetica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6387" name="Rectangle 1027"/>
          <p:cNvSpPr>
            <a:spLocks noGrp="1" noChangeArrowheads="1"/>
          </p:cNvSpPr>
          <p:nvPr>
            <p:ph type="dt" idx="1"/>
          </p:nvPr>
        </p:nvSpPr>
        <p:spPr bwMode="auto">
          <a:xfrm>
            <a:off x="4024241" y="0"/>
            <a:ext cx="3078236" cy="5129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332" tIns="49164" rIns="98332" bIns="49164" numCol="1" anchor="t" anchorCtr="0" compatLnSpc="1">
            <a:prstTxWarp prst="textNoShape">
              <a:avLst/>
            </a:prstTxWarp>
          </a:bodyPr>
          <a:lstStyle>
            <a:lvl1pPr algn="r" defTabSz="983637">
              <a:defRPr sz="1300">
                <a:solidFill>
                  <a:srgbClr val="00216A"/>
                </a:solidFill>
                <a:latin typeface="Helvetica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3796" name="Rectangle 1028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39700" y="768350"/>
            <a:ext cx="6823075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6389" name="Rectangle 1029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005" y="4861669"/>
            <a:ext cx="5210469" cy="46035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332" tIns="49164" rIns="98332" bIns="4916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Klicken Sie, um die Formate des Vorlagentextes zu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16390" name="Rectangle 1030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069"/>
            <a:ext cx="3078236" cy="5129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332" tIns="49164" rIns="98332" bIns="49164" numCol="1" anchor="b" anchorCtr="0" compatLnSpc="1">
            <a:prstTxWarp prst="textNoShape">
              <a:avLst/>
            </a:prstTxWarp>
          </a:bodyPr>
          <a:lstStyle>
            <a:lvl1pPr algn="l" defTabSz="983637">
              <a:defRPr sz="1300">
                <a:solidFill>
                  <a:srgbClr val="00216A"/>
                </a:solidFill>
                <a:latin typeface="Helvetica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6391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4241" y="9720069"/>
            <a:ext cx="3078236" cy="5129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332" tIns="49164" rIns="98332" bIns="49164" numCol="1" anchor="b" anchorCtr="0" compatLnSpc="1">
            <a:prstTxWarp prst="textNoShape">
              <a:avLst/>
            </a:prstTxWarp>
          </a:bodyPr>
          <a:lstStyle>
            <a:lvl1pPr algn="r" defTabSz="982204">
              <a:defRPr sz="1300">
                <a:solidFill>
                  <a:srgbClr val="00216A"/>
                </a:solidFill>
                <a:latin typeface="Helvetica" pitchFamily="2" charset="0"/>
                <a:ea typeface="ＭＳ Ｐゴシック" pitchFamily="34" charset="-128"/>
              </a:defRPr>
            </a:lvl1pPr>
          </a:lstStyle>
          <a:p>
            <a:pPr>
              <a:defRPr/>
            </a:pPr>
            <a:fld id="{4E03F556-94EE-48DA-B80D-AFB75D069655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94103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rgbClr val="00216A"/>
        </a:solidFill>
        <a:latin typeface="Helvetica" pitchFamily="34" charset="0"/>
        <a:ea typeface="MS PGothic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rgbClr val="00216A"/>
        </a:solidFill>
        <a:latin typeface="Helvetica" pitchFamily="34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rgbClr val="00216A"/>
        </a:solidFill>
        <a:latin typeface="Helvetica" pitchFamily="34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rgbClr val="00216A"/>
        </a:solidFill>
        <a:latin typeface="Helvetica" pitchFamily="34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rgbClr val="00216A"/>
        </a:solidFill>
        <a:latin typeface="Helvetica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D6903C6-5DE2-4EBA-B774-D362CD68BFBE}" type="slidenum">
              <a:rPr lang="de-DE" altLang="de-DE"/>
              <a:pPr/>
              <a:t>1</a:t>
            </a:fld>
            <a:endParaRPr lang="de-DE" altLang="de-DE"/>
          </a:p>
        </p:txBody>
      </p:sp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88913" y="766763"/>
            <a:ext cx="6805612" cy="3827462"/>
          </a:xfrm>
          <a:ln/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54541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slideMaster" Target="../slideMasters/slideMaster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blipFill dpi="0" rotWithShape="1"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11424" y="2420888"/>
            <a:ext cx="10363200" cy="792088"/>
          </a:xfrm>
        </p:spPr>
        <p:txBody>
          <a:bodyPr>
            <a:noAutofit/>
          </a:bodyPr>
          <a:lstStyle>
            <a:lvl1pPr>
              <a:defRPr sz="2800" b="1">
                <a:solidFill>
                  <a:srgbClr val="00528D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871531" y="5805264"/>
            <a:ext cx="8534400" cy="456456"/>
          </a:xfrm>
        </p:spPr>
        <p:txBody>
          <a:bodyPr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 dirty="0"/>
              <a:t>Seite </a:t>
            </a:r>
            <a:fld id="{1B8B127F-5246-4E34-A79E-2E74CF3455E6}" type="slidenum">
              <a:rPr lang="de-DE" smtClean="0"/>
              <a:pPr/>
              <a:t>‹Nr.›</a:t>
            </a:fld>
            <a:endParaRPr lang="de-DE" dirty="0"/>
          </a:p>
        </p:txBody>
      </p:sp>
      <p:graphicFrame>
        <p:nvGraphicFramePr>
          <p:cNvPr id="7" name="Objekt 6"/>
          <p:cNvGraphicFramePr>
            <a:graphicFrameLocks noChangeAspect="1"/>
          </p:cNvGraphicFramePr>
          <p:nvPr userDrawn="1"/>
        </p:nvGraphicFramePr>
        <p:xfrm>
          <a:off x="0" y="4098925"/>
          <a:ext cx="1219200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8" name="Acrobat Document" r:id="rId4" imgW="10789560" imgH="1167480" progId="AcroExch.Document.DC">
                  <p:embed/>
                </p:oleObj>
              </mc:Choice>
              <mc:Fallback>
                <p:oleObj name="Acrobat Document" r:id="rId4" imgW="10789560" imgH="1167480" progId="AcroExch.Document.DC">
                  <p:embed/>
                  <p:pic>
                    <p:nvPicPr>
                      <p:cNvPr id="0" name="Objek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4098925"/>
                        <a:ext cx="12192000" cy="1130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38933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SH Vor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erade Verbindung 3"/>
          <p:cNvCxnSpPr>
            <a:cxnSpLocks noChangeShapeType="1"/>
          </p:cNvCxnSpPr>
          <p:nvPr userDrawn="1"/>
        </p:nvCxnSpPr>
        <p:spPr bwMode="auto">
          <a:xfrm>
            <a:off x="0" y="1196975"/>
            <a:ext cx="10349524" cy="0"/>
          </a:xfrm>
          <a:prstGeom prst="line">
            <a:avLst/>
          </a:prstGeom>
          <a:noFill/>
          <a:ln w="34925">
            <a:solidFill>
              <a:srgbClr val="005C9A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cxnSp>
      <p:cxnSp>
        <p:nvCxnSpPr>
          <p:cNvPr id="5" name="Gerade Verbindung 4"/>
          <p:cNvCxnSpPr>
            <a:cxnSpLocks noChangeShapeType="1"/>
          </p:cNvCxnSpPr>
          <p:nvPr userDrawn="1"/>
        </p:nvCxnSpPr>
        <p:spPr bwMode="auto">
          <a:xfrm>
            <a:off x="0" y="6165850"/>
            <a:ext cx="12192000" cy="0"/>
          </a:xfrm>
          <a:prstGeom prst="line">
            <a:avLst/>
          </a:prstGeom>
          <a:noFill/>
          <a:ln w="34925">
            <a:solidFill>
              <a:srgbClr val="005C9A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44063" y="1981200"/>
            <a:ext cx="6847193" cy="1754326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 marL="742950" indent="-285750">
              <a:buFont typeface="Arial" pitchFamily="34" charset="0"/>
              <a:buChar char="•"/>
              <a:defRPr sz="2000" baseline="0">
                <a:latin typeface="Arial" pitchFamily="34" charset="0"/>
                <a:cs typeface="Arial" pitchFamily="34" charset="0"/>
              </a:defRPr>
            </a:lvl2pPr>
            <a:lvl3pPr>
              <a:buSzPct val="75000"/>
              <a:defRPr sz="1800">
                <a:latin typeface="Arial" pitchFamily="34" charset="0"/>
                <a:cs typeface="Arial" pitchFamily="34" charset="0"/>
              </a:defRPr>
            </a:lvl3pPr>
            <a:lvl4pPr marL="1600200" indent="-228600">
              <a:buSzPct val="75000"/>
              <a:buFont typeface="Arial" pitchFamily="34" charset="0"/>
              <a:buChar char="‒"/>
              <a:defRPr>
                <a:solidFill>
                  <a:srgbClr val="00538D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buSzPct val="75000"/>
              <a:buFont typeface="Arial" pitchFamily="34" charset="0"/>
              <a:buChar char="‒"/>
              <a:defRPr>
                <a:solidFill>
                  <a:srgbClr val="00538D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1"/>
          </p:nvPr>
        </p:nvSpPr>
        <p:spPr>
          <a:xfrm>
            <a:off x="9641010" y="2060576"/>
            <a:ext cx="2127007" cy="92333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0" name="Bildplatzhalter 8"/>
          <p:cNvSpPr>
            <a:spLocks noGrp="1"/>
          </p:cNvSpPr>
          <p:nvPr>
            <p:ph type="pic" sz="quarter" idx="12"/>
          </p:nvPr>
        </p:nvSpPr>
        <p:spPr>
          <a:xfrm>
            <a:off x="9641010" y="4077073"/>
            <a:ext cx="2127007" cy="92333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4" name="Datumsplatzhalter 13"/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rgbClr val="00538D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14"/>
          </p:nvPr>
        </p:nvSpPr>
        <p:spPr>
          <a:xfrm>
            <a:off x="3791744" y="6381329"/>
            <a:ext cx="3988135" cy="276999"/>
          </a:xfrm>
        </p:spPr>
        <p:txBody>
          <a:bodyPr/>
          <a:lstStyle>
            <a:lvl1pPr>
              <a:defRPr b="0">
                <a:solidFill>
                  <a:srgbClr val="00538D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de-DE" dirty="0"/>
              <a:t>Titel, XXXX 201X</a:t>
            </a:r>
            <a:endParaRPr lang="en-GB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15"/>
          </p:nvPr>
        </p:nvSpPr>
        <p:spPr>
          <a:xfrm>
            <a:off x="9079524" y="6381328"/>
            <a:ext cx="2540000" cy="274638"/>
          </a:xfrm>
        </p:spPr>
        <p:txBody>
          <a:bodyPr/>
          <a:lstStyle>
            <a:lvl1pPr>
              <a:defRPr b="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B74371CA-D0D2-485A-AD83-C97727CCD8ED}" type="slidenum">
              <a:rPr lang="en-GB" smtClean="0"/>
              <a:pPr>
                <a:defRPr/>
              </a:pPr>
              <a:t>‹Nr.›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47706745"/>
      </p:ext>
    </p:extLst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SH Vorl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erade Verbindung 3"/>
          <p:cNvCxnSpPr>
            <a:cxnSpLocks noChangeShapeType="1"/>
          </p:cNvCxnSpPr>
          <p:nvPr userDrawn="1"/>
        </p:nvCxnSpPr>
        <p:spPr bwMode="auto">
          <a:xfrm>
            <a:off x="0" y="1196975"/>
            <a:ext cx="10349524" cy="0"/>
          </a:xfrm>
          <a:prstGeom prst="line">
            <a:avLst/>
          </a:prstGeom>
          <a:noFill/>
          <a:ln w="34925">
            <a:solidFill>
              <a:srgbClr val="005C9A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cxnSp>
      <p:cxnSp>
        <p:nvCxnSpPr>
          <p:cNvPr id="5" name="Gerade Verbindung 4"/>
          <p:cNvCxnSpPr>
            <a:cxnSpLocks noChangeShapeType="1"/>
          </p:cNvCxnSpPr>
          <p:nvPr userDrawn="1"/>
        </p:nvCxnSpPr>
        <p:spPr bwMode="auto">
          <a:xfrm>
            <a:off x="0" y="6165850"/>
            <a:ext cx="12192000" cy="0"/>
          </a:xfrm>
          <a:prstGeom prst="line">
            <a:avLst/>
          </a:prstGeom>
          <a:noFill/>
          <a:ln w="34925">
            <a:solidFill>
              <a:srgbClr val="005C9A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44062" y="1981200"/>
            <a:ext cx="9328698" cy="1754326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 marL="742950" indent="-285750">
              <a:buFont typeface="Arial" pitchFamily="34" charset="0"/>
              <a:buChar char="•"/>
              <a:defRPr sz="2000" baseline="0">
                <a:latin typeface="Arial" pitchFamily="34" charset="0"/>
                <a:cs typeface="Arial" pitchFamily="34" charset="0"/>
              </a:defRPr>
            </a:lvl2pPr>
            <a:lvl3pPr>
              <a:buSzPct val="75000"/>
              <a:defRPr sz="1800">
                <a:latin typeface="Arial" pitchFamily="34" charset="0"/>
                <a:cs typeface="Arial" pitchFamily="34" charset="0"/>
              </a:defRPr>
            </a:lvl3pPr>
            <a:lvl4pPr marL="1600200" indent="-228600">
              <a:buSzPct val="75000"/>
              <a:buFont typeface="Arial" pitchFamily="34" charset="0"/>
              <a:buChar char="‒"/>
              <a:defRPr>
                <a:solidFill>
                  <a:srgbClr val="00538D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buSzPct val="75000"/>
              <a:buFont typeface="Arial" pitchFamily="34" charset="0"/>
              <a:buChar char="‒"/>
              <a:defRPr>
                <a:solidFill>
                  <a:srgbClr val="00538D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4" name="Datumsplatzhalter 13"/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rgbClr val="00538D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15"/>
          </p:nvPr>
        </p:nvSpPr>
        <p:spPr>
          <a:xfrm>
            <a:off x="9079524" y="6381328"/>
            <a:ext cx="2540000" cy="274638"/>
          </a:xfrm>
        </p:spPr>
        <p:txBody>
          <a:bodyPr/>
          <a:lstStyle>
            <a:lvl1pPr>
              <a:defRPr b="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B74371CA-D0D2-485A-AD83-C97727CCD8ED}" type="slidenum">
              <a:rPr lang="en-GB" smtClean="0"/>
              <a:pPr>
                <a:defRPr/>
              </a:pPr>
              <a:t>‹Nr.›</a:t>
            </a:fld>
            <a:endParaRPr lang="en-GB" dirty="0"/>
          </a:p>
        </p:txBody>
      </p:sp>
      <p:sp>
        <p:nvSpPr>
          <p:cNvPr id="10" name="Fußzeilenplatzhalter 14"/>
          <p:cNvSpPr>
            <a:spLocks noGrp="1"/>
          </p:cNvSpPr>
          <p:nvPr>
            <p:ph type="ftr" sz="quarter" idx="14"/>
          </p:nvPr>
        </p:nvSpPr>
        <p:spPr>
          <a:xfrm>
            <a:off x="3791744" y="6381329"/>
            <a:ext cx="3988135" cy="276999"/>
          </a:xfrm>
        </p:spPr>
        <p:txBody>
          <a:bodyPr/>
          <a:lstStyle>
            <a:lvl1pPr>
              <a:defRPr b="0">
                <a:solidFill>
                  <a:srgbClr val="00538D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de-DE" dirty="0"/>
              <a:t>Titel, XXXX 201X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7951560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blipFill dpi="0" rotWithShape="1"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11424" y="2420888"/>
            <a:ext cx="10363200" cy="792088"/>
          </a:xfrm>
        </p:spPr>
        <p:txBody>
          <a:bodyPr>
            <a:noAutofit/>
          </a:bodyPr>
          <a:lstStyle>
            <a:lvl1pPr>
              <a:defRPr sz="2800" b="1">
                <a:solidFill>
                  <a:srgbClr val="00528D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871531" y="5805264"/>
            <a:ext cx="8534400" cy="456456"/>
          </a:xfrm>
        </p:spPr>
        <p:txBody>
          <a:bodyPr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127F-5246-4E34-A79E-2E74CF3455E6}" type="slidenum">
              <a:rPr lang="de-DE" smtClean="0"/>
              <a:pPr/>
              <a:t>‹Nr.›</a:t>
            </a:fld>
            <a:endParaRPr lang="de-DE"/>
          </a:p>
        </p:txBody>
      </p:sp>
      <p:graphicFrame>
        <p:nvGraphicFramePr>
          <p:cNvPr id="7" name="Objekt 6"/>
          <p:cNvGraphicFramePr>
            <a:graphicFrameLocks noChangeAspect="1"/>
          </p:cNvGraphicFramePr>
          <p:nvPr userDrawn="1"/>
        </p:nvGraphicFramePr>
        <p:xfrm>
          <a:off x="0" y="4098925"/>
          <a:ext cx="1219200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2" name="Acrobat Document" r:id="rId4" imgW="10789560" imgH="1167480" progId="AcroExch.Document.DC">
                  <p:embed/>
                </p:oleObj>
              </mc:Choice>
              <mc:Fallback>
                <p:oleObj name="Acrobat Document" r:id="rId4" imgW="10789560" imgH="1167480" progId="AcroExch.Document.DC">
                  <p:embed/>
                  <p:pic>
                    <p:nvPicPr>
                      <p:cNvPr id="0" name="Objek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4098925"/>
                        <a:ext cx="12192000" cy="1130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Fußzeilenplatzhalter 14"/>
          <p:cNvSpPr>
            <a:spLocks noGrp="1"/>
          </p:cNvSpPr>
          <p:nvPr>
            <p:ph type="ftr" sz="quarter" idx="14"/>
          </p:nvPr>
        </p:nvSpPr>
        <p:spPr>
          <a:xfrm>
            <a:off x="3791744" y="6381329"/>
            <a:ext cx="3988135" cy="276999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00538D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de-DE" dirty="0"/>
              <a:t>Titel, XXXX 201X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3753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SH Vor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erade Verbindung 3"/>
          <p:cNvCxnSpPr>
            <a:cxnSpLocks noChangeShapeType="1"/>
          </p:cNvCxnSpPr>
          <p:nvPr userDrawn="1"/>
        </p:nvCxnSpPr>
        <p:spPr bwMode="auto">
          <a:xfrm>
            <a:off x="0" y="1196975"/>
            <a:ext cx="10349524" cy="0"/>
          </a:xfrm>
          <a:prstGeom prst="line">
            <a:avLst/>
          </a:prstGeom>
          <a:noFill/>
          <a:ln w="34925">
            <a:solidFill>
              <a:srgbClr val="005C9A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cxnSp>
      <p:cxnSp>
        <p:nvCxnSpPr>
          <p:cNvPr id="5" name="Gerade Verbindung 4"/>
          <p:cNvCxnSpPr>
            <a:cxnSpLocks noChangeShapeType="1"/>
          </p:cNvCxnSpPr>
          <p:nvPr userDrawn="1"/>
        </p:nvCxnSpPr>
        <p:spPr bwMode="auto">
          <a:xfrm>
            <a:off x="0" y="6165850"/>
            <a:ext cx="12192000" cy="0"/>
          </a:xfrm>
          <a:prstGeom prst="line">
            <a:avLst/>
          </a:prstGeom>
          <a:noFill/>
          <a:ln w="34925">
            <a:solidFill>
              <a:srgbClr val="005C9A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44063" y="1981200"/>
            <a:ext cx="6847193" cy="1754326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 marL="742950" indent="-285750">
              <a:buFont typeface="Arial" pitchFamily="34" charset="0"/>
              <a:buChar char="•"/>
              <a:defRPr sz="2000" baseline="0">
                <a:latin typeface="Arial" pitchFamily="34" charset="0"/>
                <a:cs typeface="Arial" pitchFamily="34" charset="0"/>
              </a:defRPr>
            </a:lvl2pPr>
            <a:lvl3pPr>
              <a:buSzPct val="75000"/>
              <a:defRPr sz="1800">
                <a:latin typeface="Arial" pitchFamily="34" charset="0"/>
                <a:cs typeface="Arial" pitchFamily="34" charset="0"/>
              </a:defRPr>
            </a:lvl3pPr>
            <a:lvl4pPr marL="1600200" indent="-228600">
              <a:buSzPct val="75000"/>
              <a:buFont typeface="Arial" pitchFamily="34" charset="0"/>
              <a:buChar char="‒"/>
              <a:defRPr>
                <a:solidFill>
                  <a:srgbClr val="00538D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buSzPct val="75000"/>
              <a:buFont typeface="Arial" pitchFamily="34" charset="0"/>
              <a:buChar char="‒"/>
              <a:defRPr>
                <a:solidFill>
                  <a:srgbClr val="00538D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1"/>
          </p:nvPr>
        </p:nvSpPr>
        <p:spPr>
          <a:xfrm>
            <a:off x="9641010" y="2060576"/>
            <a:ext cx="2127007" cy="92333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0" name="Bildplatzhalter 8"/>
          <p:cNvSpPr>
            <a:spLocks noGrp="1"/>
          </p:cNvSpPr>
          <p:nvPr>
            <p:ph type="pic" sz="quarter" idx="12"/>
          </p:nvPr>
        </p:nvSpPr>
        <p:spPr>
          <a:xfrm>
            <a:off x="9641010" y="4077073"/>
            <a:ext cx="2127007" cy="92333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4" name="Datumsplatzhalter 13"/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rgbClr val="00538D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15"/>
          </p:nvPr>
        </p:nvSpPr>
        <p:spPr>
          <a:xfrm>
            <a:off x="9079524" y="6381328"/>
            <a:ext cx="2540000" cy="274638"/>
          </a:xfrm>
        </p:spPr>
        <p:txBody>
          <a:bodyPr/>
          <a:lstStyle>
            <a:lvl1pPr>
              <a:defRPr b="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B74371CA-D0D2-485A-AD83-C97727CCD8ED}" type="slidenum">
              <a:rPr lang="en-GB" smtClean="0"/>
              <a:pPr>
                <a:defRPr/>
              </a:pPr>
              <a:t>‹Nr.›</a:t>
            </a:fld>
            <a:endParaRPr lang="en-GB" dirty="0"/>
          </a:p>
        </p:txBody>
      </p:sp>
      <p:sp>
        <p:nvSpPr>
          <p:cNvPr id="11" name="Fußzeilenplatzhalter 14"/>
          <p:cNvSpPr>
            <a:spLocks noGrp="1"/>
          </p:cNvSpPr>
          <p:nvPr>
            <p:ph type="ftr" sz="quarter" idx="14"/>
          </p:nvPr>
        </p:nvSpPr>
        <p:spPr>
          <a:xfrm>
            <a:off x="3791744" y="6381329"/>
            <a:ext cx="3988135" cy="276999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00538D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de-DE" dirty="0"/>
              <a:t>Titel, XXXX 201X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7516743"/>
      </p:ext>
    </p:extLst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SH Vorl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erade Verbindung 3"/>
          <p:cNvCxnSpPr>
            <a:cxnSpLocks noChangeShapeType="1"/>
          </p:cNvCxnSpPr>
          <p:nvPr userDrawn="1"/>
        </p:nvCxnSpPr>
        <p:spPr bwMode="auto">
          <a:xfrm>
            <a:off x="0" y="1196975"/>
            <a:ext cx="10349524" cy="0"/>
          </a:xfrm>
          <a:prstGeom prst="line">
            <a:avLst/>
          </a:prstGeom>
          <a:noFill/>
          <a:ln w="34925">
            <a:solidFill>
              <a:srgbClr val="005C9A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cxnSp>
      <p:cxnSp>
        <p:nvCxnSpPr>
          <p:cNvPr id="5" name="Gerade Verbindung 4"/>
          <p:cNvCxnSpPr>
            <a:cxnSpLocks noChangeShapeType="1"/>
          </p:cNvCxnSpPr>
          <p:nvPr userDrawn="1"/>
        </p:nvCxnSpPr>
        <p:spPr bwMode="auto">
          <a:xfrm>
            <a:off x="0" y="6165850"/>
            <a:ext cx="12192000" cy="0"/>
          </a:xfrm>
          <a:prstGeom prst="line">
            <a:avLst/>
          </a:prstGeom>
          <a:noFill/>
          <a:ln w="34925">
            <a:solidFill>
              <a:srgbClr val="005C9A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44062" y="1981200"/>
            <a:ext cx="9328698" cy="1754326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 marL="742950" indent="-285750">
              <a:buFont typeface="Arial" pitchFamily="34" charset="0"/>
              <a:buChar char="•"/>
              <a:defRPr sz="2000" baseline="0">
                <a:latin typeface="Arial" pitchFamily="34" charset="0"/>
                <a:cs typeface="Arial" pitchFamily="34" charset="0"/>
              </a:defRPr>
            </a:lvl2pPr>
            <a:lvl3pPr>
              <a:buSzPct val="75000"/>
              <a:defRPr sz="1800">
                <a:latin typeface="Arial" pitchFamily="34" charset="0"/>
                <a:cs typeface="Arial" pitchFamily="34" charset="0"/>
              </a:defRPr>
            </a:lvl3pPr>
            <a:lvl4pPr marL="1600200" indent="-228600">
              <a:buSzPct val="75000"/>
              <a:buFont typeface="Arial" pitchFamily="34" charset="0"/>
              <a:buChar char="‒"/>
              <a:defRPr>
                <a:solidFill>
                  <a:srgbClr val="00538D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>
              <a:buSzPct val="75000"/>
              <a:buFont typeface="Arial" pitchFamily="34" charset="0"/>
              <a:buChar char="‒"/>
              <a:defRPr>
                <a:solidFill>
                  <a:srgbClr val="00538D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4" name="Datumsplatzhalter 13"/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solidFill>
                  <a:srgbClr val="00538D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15"/>
          </p:nvPr>
        </p:nvSpPr>
        <p:spPr>
          <a:xfrm>
            <a:off x="9079524" y="6381328"/>
            <a:ext cx="2540000" cy="274638"/>
          </a:xfrm>
        </p:spPr>
        <p:txBody>
          <a:bodyPr/>
          <a:lstStyle>
            <a:lvl1pPr>
              <a:defRPr b="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B74371CA-D0D2-485A-AD83-C97727CCD8ED}" type="slidenum">
              <a:rPr lang="en-GB" smtClean="0"/>
              <a:pPr>
                <a:defRPr/>
              </a:pPr>
              <a:t>‹Nr.›</a:t>
            </a:fld>
            <a:endParaRPr lang="en-GB" dirty="0"/>
          </a:p>
        </p:txBody>
      </p:sp>
      <p:sp>
        <p:nvSpPr>
          <p:cNvPr id="9" name="Fußzeilenplatzhalter 14"/>
          <p:cNvSpPr>
            <a:spLocks noGrp="1"/>
          </p:cNvSpPr>
          <p:nvPr>
            <p:ph type="ftr" sz="quarter" idx="14"/>
          </p:nvPr>
        </p:nvSpPr>
        <p:spPr>
          <a:xfrm>
            <a:off x="3791744" y="6381329"/>
            <a:ext cx="3988135" cy="276999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00538D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de-DE" dirty="0"/>
              <a:t>Titel, XXXX 201X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1109838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jpe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6" descr="X:\Nautische Hydrographie\Technische Kartographie\Karto Archiv\5. Öffentlichkeitsarbeiten\Merchendaise\Bilanz-PK\folie_1 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413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44062" y="1981200"/>
            <a:ext cx="8170985" cy="91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216A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003323" y="6324600"/>
            <a:ext cx="25400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216A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r">
              <a:defRPr sz="1200" b="1">
                <a:latin typeface="Helvetica" pitchFamily="2" charset="0"/>
                <a:ea typeface="ＭＳ Ｐゴシック" pitchFamily="34" charset="-128"/>
              </a:defRPr>
            </a:lvl1pPr>
          </a:lstStyle>
          <a:p>
            <a:pPr>
              <a:defRPr/>
            </a:pPr>
            <a:fld id="{B74371CA-D0D2-485A-AD83-C97727CCD8ED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  <p:sp>
        <p:nvSpPr>
          <p:cNvPr id="102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44062" y="685800"/>
            <a:ext cx="817098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216A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8721969" y="6324600"/>
            <a:ext cx="26416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216A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>
              <a:defRPr sz="1200" b="1">
                <a:latin typeface="Helvetica LT" pitchFamily="50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de-DE"/>
              <a:t>Aufgaben des BSH, Juli 2014</a:t>
            </a:r>
            <a:endParaRPr lang="en-GB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444" r:id="rId1"/>
    <p:sldLayoutId id="2147485443" r:id="rId2"/>
    <p:sldLayoutId id="2147485447" r:id="rId3"/>
  </p:sldLayoutIdLst>
  <p:transition spd="slow"/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00538D"/>
          </a:solidFill>
          <a:latin typeface="+mj-lt"/>
          <a:ea typeface="MS PGothic" pitchFamily="34" charset="-128"/>
          <a:cs typeface="ＭＳ Ｐゴシック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00538D"/>
          </a:solidFill>
          <a:latin typeface="HelveticaNeue LT 53 Ex" pitchFamily="50" charset="0"/>
          <a:ea typeface="MS PGothic" pitchFamily="34" charset="-128"/>
          <a:cs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00538D"/>
          </a:solidFill>
          <a:latin typeface="HelveticaNeue LT 53 Ex" pitchFamily="50" charset="0"/>
          <a:ea typeface="MS PGothic" pitchFamily="34" charset="-128"/>
          <a:cs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00538D"/>
          </a:solidFill>
          <a:latin typeface="HelveticaNeue LT 53 Ex" pitchFamily="50" charset="0"/>
          <a:ea typeface="MS PGothic" pitchFamily="34" charset="-128"/>
          <a:cs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00538D"/>
          </a:solidFill>
          <a:latin typeface="HelveticaNeue LT 53 Ex" pitchFamily="50" charset="0"/>
          <a:ea typeface="MS PGothic" pitchFamily="34" charset="-128"/>
          <a:cs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00538D"/>
          </a:solidFill>
          <a:latin typeface="HelveticaNeue LT 53 Ex" pitchFamily="50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00538D"/>
          </a:solidFill>
          <a:latin typeface="HelveticaNeue LT 53 Ex" pitchFamily="50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00538D"/>
          </a:solidFill>
          <a:latin typeface="HelveticaNeue LT 53 Ex" pitchFamily="50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00538D"/>
          </a:solidFill>
          <a:latin typeface="HelveticaNeue LT 53 Ex" pitchFamily="50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defRPr>
          <a:solidFill>
            <a:srgbClr val="00538D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538D"/>
        </a:buClr>
        <a:buSzPct val="75000"/>
        <a:buFont typeface="Wingdings" pitchFamily="2" charset="2"/>
        <a:buChar char="à"/>
        <a:defRPr sz="1600">
          <a:solidFill>
            <a:srgbClr val="00538D"/>
          </a:solidFill>
          <a:latin typeface="+mn-lt"/>
          <a:ea typeface="MS PGothic" pitchFamily="34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rgbClr val="00538D"/>
          </a:solidFill>
          <a:latin typeface="+mn-lt"/>
          <a:ea typeface="MS PGothic" pitchFamily="34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1600">
          <a:solidFill>
            <a:srgbClr val="00216A"/>
          </a:solidFill>
          <a:latin typeface="+mn-lt"/>
          <a:ea typeface="MS PGothic" pitchFamily="34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6A"/>
          </a:solidFill>
          <a:latin typeface="+mn-lt"/>
          <a:ea typeface="MS PGothic" pitchFamily="34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6A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6A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6A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6A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6" descr="X:\Nautische Hydrographie\Technische Kartographie\Karto Archiv\5. Öffentlichkeitsarbeiten\Merchendaise\Bilanz-PK\folie_1 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413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44062" y="1981200"/>
            <a:ext cx="8170985" cy="91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216A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003323" y="6324600"/>
            <a:ext cx="2540000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216A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r">
              <a:defRPr sz="1200" b="1">
                <a:latin typeface="Helvetica" pitchFamily="2" charset="0"/>
                <a:ea typeface="ＭＳ Ｐゴシック" pitchFamily="34" charset="-128"/>
              </a:defRPr>
            </a:lvl1pPr>
          </a:lstStyle>
          <a:p>
            <a:pPr>
              <a:defRPr/>
            </a:pPr>
            <a:fld id="{B74371CA-D0D2-485A-AD83-C97727CCD8ED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  <p:sp>
        <p:nvSpPr>
          <p:cNvPr id="102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44062" y="685800"/>
            <a:ext cx="817098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216A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0641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63" r:id="rId1"/>
    <p:sldLayoutId id="2147485464" r:id="rId2"/>
    <p:sldLayoutId id="2147485465" r:id="rId3"/>
  </p:sldLayoutIdLst>
  <p:transition spd="slow"/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00538D"/>
          </a:solidFill>
          <a:latin typeface="+mj-lt"/>
          <a:ea typeface="MS PGothic" pitchFamily="34" charset="-128"/>
          <a:cs typeface="ＭＳ Ｐゴシック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00538D"/>
          </a:solidFill>
          <a:latin typeface="HelveticaNeue LT 53 Ex" pitchFamily="50" charset="0"/>
          <a:ea typeface="MS PGothic" pitchFamily="34" charset="-128"/>
          <a:cs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00538D"/>
          </a:solidFill>
          <a:latin typeface="HelveticaNeue LT 53 Ex" pitchFamily="50" charset="0"/>
          <a:ea typeface="MS PGothic" pitchFamily="34" charset="-128"/>
          <a:cs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00538D"/>
          </a:solidFill>
          <a:latin typeface="HelveticaNeue LT 53 Ex" pitchFamily="50" charset="0"/>
          <a:ea typeface="MS PGothic" pitchFamily="34" charset="-128"/>
          <a:cs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00538D"/>
          </a:solidFill>
          <a:latin typeface="HelveticaNeue LT 53 Ex" pitchFamily="50" charset="0"/>
          <a:ea typeface="MS PGothic" pitchFamily="34" charset="-128"/>
          <a:cs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00538D"/>
          </a:solidFill>
          <a:latin typeface="HelveticaNeue LT 53 Ex" pitchFamily="50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00538D"/>
          </a:solidFill>
          <a:latin typeface="HelveticaNeue LT 53 Ex" pitchFamily="50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00538D"/>
          </a:solidFill>
          <a:latin typeface="HelveticaNeue LT 53 Ex" pitchFamily="50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00538D"/>
          </a:solidFill>
          <a:latin typeface="HelveticaNeue LT 53 Ex" pitchFamily="50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defRPr>
          <a:solidFill>
            <a:srgbClr val="00538D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538D"/>
        </a:buClr>
        <a:buSzPct val="75000"/>
        <a:buFont typeface="Wingdings" pitchFamily="2" charset="2"/>
        <a:buChar char="à"/>
        <a:defRPr sz="1600">
          <a:solidFill>
            <a:srgbClr val="00538D"/>
          </a:solidFill>
          <a:latin typeface="+mn-lt"/>
          <a:ea typeface="MS PGothic" pitchFamily="34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rgbClr val="00538D"/>
          </a:solidFill>
          <a:latin typeface="+mn-lt"/>
          <a:ea typeface="MS PGothic" pitchFamily="34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1600">
          <a:solidFill>
            <a:srgbClr val="00216A"/>
          </a:solidFill>
          <a:latin typeface="+mn-lt"/>
          <a:ea typeface="MS PGothic" pitchFamily="34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6A"/>
          </a:solidFill>
          <a:latin typeface="+mn-lt"/>
          <a:ea typeface="MS PGothic" pitchFamily="34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6A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6A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6A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6A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" name="Rectangle 9"/>
          <p:cNvSpPr>
            <a:spLocks noGrp="1" noChangeArrowheads="1"/>
          </p:cNvSpPr>
          <p:nvPr>
            <p:ph type="ctrTitle"/>
          </p:nvPr>
        </p:nvSpPr>
        <p:spPr>
          <a:xfrm>
            <a:off x="623392" y="2276984"/>
            <a:ext cx="10153128" cy="1224136"/>
          </a:xfrm>
        </p:spPr>
        <p:txBody>
          <a:bodyPr/>
          <a:lstStyle/>
          <a:p>
            <a:pPr algn="ctr"/>
            <a:r>
              <a:rPr lang="de-DE" dirty="0" err="1"/>
              <a:t>first</a:t>
            </a:r>
            <a:r>
              <a:rPr lang="de-DE" dirty="0"/>
              <a:t> informal </a:t>
            </a:r>
            <a:r>
              <a:rPr lang="de-DE" dirty="0" err="1"/>
              <a:t>consultation</a:t>
            </a:r>
            <a:r>
              <a:rPr lang="de-DE" dirty="0"/>
              <a:t> </a:t>
            </a:r>
            <a:r>
              <a:rPr lang="de-DE" dirty="0" err="1"/>
              <a:t>workshop</a:t>
            </a:r>
            <a:r>
              <a:rPr lang="de-DE" dirty="0"/>
              <a:t> on HELCOM and OSPAR </a:t>
            </a:r>
            <a:r>
              <a:rPr lang="de-DE" dirty="0" err="1"/>
              <a:t>underwater</a:t>
            </a:r>
            <a:r>
              <a:rPr lang="de-DE" dirty="0"/>
              <a:t> </a:t>
            </a:r>
            <a:r>
              <a:rPr lang="de-DE" dirty="0" err="1"/>
              <a:t>noise</a:t>
            </a:r>
            <a:r>
              <a:rPr lang="de-DE" dirty="0"/>
              <a:t> data </a:t>
            </a:r>
            <a:r>
              <a:rPr lang="de-DE" dirty="0" err="1" smtClean="0"/>
              <a:t>upload</a:t>
            </a:r>
            <a:r>
              <a:rPr lang="de-DE" altLang="de-DE" dirty="0" smtClean="0"/>
              <a:t/>
            </a:r>
            <a:br>
              <a:rPr lang="de-DE" altLang="de-DE" dirty="0" smtClean="0"/>
            </a:br>
            <a:r>
              <a:rPr lang="de-DE" altLang="de-DE" sz="2000" dirty="0" smtClean="0"/>
              <a:t/>
            </a:r>
            <a:br>
              <a:rPr lang="de-DE" altLang="de-DE" sz="2000" dirty="0" smtClean="0"/>
            </a:br>
            <a:r>
              <a:rPr lang="de-DE" sz="2000" dirty="0"/>
              <a:t>3-4 </a:t>
            </a:r>
            <a:r>
              <a:rPr lang="de-DE" sz="2000" dirty="0" err="1"/>
              <a:t>October</a:t>
            </a:r>
            <a:r>
              <a:rPr lang="de-DE" sz="2000" dirty="0"/>
              <a:t> 2023</a:t>
            </a:r>
            <a:r>
              <a:rPr lang="de-DE" altLang="de-DE" sz="2000" dirty="0" smtClean="0"/>
              <a:t/>
            </a:r>
            <a:br>
              <a:rPr lang="de-DE" altLang="de-DE" sz="2000" dirty="0" smtClean="0"/>
            </a:br>
            <a:r>
              <a:rPr lang="de-DE" altLang="de-DE" sz="2000" dirty="0" smtClean="0"/>
              <a:t/>
            </a:r>
            <a:br>
              <a:rPr lang="de-DE" altLang="de-DE" sz="2000" dirty="0" smtClean="0"/>
            </a:br>
            <a:r>
              <a:rPr lang="de-DE" sz="1600" dirty="0"/>
              <a:t>ICES </a:t>
            </a:r>
            <a:r>
              <a:rPr lang="de-DE" sz="1600" dirty="0" err="1"/>
              <a:t>Secretariat</a:t>
            </a:r>
            <a:r>
              <a:rPr lang="de-DE" sz="1600" dirty="0"/>
              <a:t>, at H. C. Andersens Boulevard 44-46, 1553, </a:t>
            </a:r>
            <a:r>
              <a:rPr lang="de-DE" sz="1600" dirty="0" err="1"/>
              <a:t>Copenhagen</a:t>
            </a:r>
            <a:endParaRPr lang="de-DE" altLang="de-DE" sz="1200" i="1" dirty="0"/>
          </a:p>
        </p:txBody>
      </p:sp>
      <p:cxnSp>
        <p:nvCxnSpPr>
          <p:cNvPr id="3" name="Gerade Verbindung 3"/>
          <p:cNvCxnSpPr>
            <a:cxnSpLocks noChangeShapeType="1"/>
          </p:cNvCxnSpPr>
          <p:nvPr/>
        </p:nvCxnSpPr>
        <p:spPr bwMode="auto">
          <a:xfrm>
            <a:off x="0" y="1196975"/>
            <a:ext cx="10349524" cy="0"/>
          </a:xfrm>
          <a:prstGeom prst="line">
            <a:avLst/>
          </a:prstGeom>
          <a:noFill/>
          <a:ln w="34925">
            <a:solidFill>
              <a:srgbClr val="005C9A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cxnSp>
      <p:sp>
        <p:nvSpPr>
          <p:cNvPr id="2" name="Rechteck 1"/>
          <p:cNvSpPr/>
          <p:nvPr/>
        </p:nvSpPr>
        <p:spPr>
          <a:xfrm>
            <a:off x="2659050" y="5805264"/>
            <a:ext cx="67118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 b="1" dirty="0" smtClean="0">
                <a:solidFill>
                  <a:schemeClr val="bg1"/>
                </a:solidFill>
                <a:latin typeface="Arial" panose="020B0604020202020204" pitchFamily="34" charset="0"/>
              </a:rPr>
              <a:t>Fritjof Basan– M23 – Federal Maritime and Hydrographic Agency of Germany</a:t>
            </a:r>
            <a:endParaRPr lang="de-DE" b="1" dirty="0">
              <a:solidFill>
                <a:schemeClr val="bg1"/>
              </a:solidFill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03" y="7548"/>
            <a:ext cx="1131334" cy="1102620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552" y="239052"/>
            <a:ext cx="2448272" cy="639611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3872" y="174104"/>
            <a:ext cx="1803175" cy="81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299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Welcome to/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Copenhagen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74371CA-D0D2-485A-AD83-C97727CCD8ED}" type="slidenum">
              <a:rPr lang="en-GB" smtClean="0"/>
              <a:pPr>
                <a:defRPr/>
              </a:pPr>
              <a:t>2</a:t>
            </a:fld>
            <a:endParaRPr lang="en-GB" dirty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199" y="1302642"/>
            <a:ext cx="1131334" cy="1102620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128" y="1512233"/>
            <a:ext cx="2448272" cy="639611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1784" y="1447603"/>
            <a:ext cx="1803175" cy="812698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5840" y="2629534"/>
            <a:ext cx="6628600" cy="3079292"/>
          </a:xfrm>
          <a:prstGeom prst="rect">
            <a:avLst/>
          </a:prstGeom>
        </p:spPr>
      </p:pic>
      <p:sp>
        <p:nvSpPr>
          <p:cNvPr id="16" name="Textfeld 15"/>
          <p:cNvSpPr txBox="1"/>
          <p:nvPr/>
        </p:nvSpPr>
        <p:spPr>
          <a:xfrm>
            <a:off x="191344" y="2629534"/>
            <a:ext cx="417646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800" dirty="0" err="1" smtClean="0"/>
              <a:t>Aim</a:t>
            </a:r>
            <a:r>
              <a:rPr lang="de-DE" sz="1800" dirty="0" smtClean="0"/>
              <a:t> </a:t>
            </a:r>
            <a:r>
              <a:rPr lang="de-DE" sz="1800" dirty="0" err="1" smtClean="0"/>
              <a:t>or</a:t>
            </a:r>
            <a:r>
              <a:rPr lang="de-DE" sz="1800" dirty="0" smtClean="0"/>
              <a:t> Workshop: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1800" dirty="0" err="1" smtClean="0"/>
              <a:t>Enable</a:t>
            </a:r>
            <a:r>
              <a:rPr lang="de-DE" sz="1800" dirty="0" smtClean="0"/>
              <a:t> all </a:t>
            </a:r>
            <a:r>
              <a:rPr lang="de-DE" sz="1800" dirty="0" err="1" smtClean="0"/>
              <a:t>participants</a:t>
            </a:r>
            <a:r>
              <a:rPr lang="de-DE" sz="1800" dirty="0" smtClean="0"/>
              <a:t> to </a:t>
            </a:r>
            <a:r>
              <a:rPr lang="de-DE" sz="1800" dirty="0" err="1" smtClean="0"/>
              <a:t>convert</a:t>
            </a:r>
            <a:r>
              <a:rPr lang="de-DE" sz="1800" dirty="0" smtClean="0"/>
              <a:t> </a:t>
            </a:r>
            <a:r>
              <a:rPr lang="de-DE" sz="1800" dirty="0" err="1" smtClean="0"/>
              <a:t>their</a:t>
            </a:r>
            <a:r>
              <a:rPr lang="de-DE" sz="1800" dirty="0" smtClean="0"/>
              <a:t> </a:t>
            </a:r>
            <a:r>
              <a:rPr lang="de-DE" sz="1800" dirty="0" err="1" smtClean="0"/>
              <a:t>continuous</a:t>
            </a:r>
            <a:r>
              <a:rPr lang="de-DE" sz="1800" dirty="0" smtClean="0"/>
              <a:t> data to ICES hdf5 </a:t>
            </a:r>
            <a:r>
              <a:rPr lang="de-DE" sz="1800" dirty="0" err="1" smtClean="0"/>
              <a:t>format</a:t>
            </a:r>
            <a:r>
              <a:rPr lang="de-DE" sz="1800" dirty="0" smtClean="0"/>
              <a:t> and </a:t>
            </a:r>
            <a:r>
              <a:rPr lang="de-DE" sz="1800" dirty="0" err="1" smtClean="0"/>
              <a:t>upload</a:t>
            </a:r>
            <a:r>
              <a:rPr lang="de-DE" sz="1800" dirty="0" smtClean="0"/>
              <a:t> </a:t>
            </a:r>
            <a:r>
              <a:rPr lang="de-DE" sz="1800" dirty="0" err="1" smtClean="0"/>
              <a:t>their</a:t>
            </a:r>
            <a:r>
              <a:rPr lang="de-DE" sz="1800" dirty="0" smtClean="0"/>
              <a:t> data to ICES </a:t>
            </a:r>
            <a:r>
              <a:rPr lang="de-DE" sz="1800" dirty="0" err="1" smtClean="0"/>
              <a:t>database</a:t>
            </a:r>
            <a:r>
              <a:rPr lang="de-DE" sz="1800" dirty="0" smtClean="0"/>
              <a:t>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1800" dirty="0" err="1" smtClean="0"/>
              <a:t>Enable</a:t>
            </a:r>
            <a:r>
              <a:rPr lang="de-DE" sz="1800" dirty="0" smtClean="0"/>
              <a:t> and </a:t>
            </a:r>
            <a:r>
              <a:rPr lang="de-DE" sz="1800" dirty="0" err="1" smtClean="0"/>
              <a:t>enhance</a:t>
            </a:r>
            <a:r>
              <a:rPr lang="de-DE" sz="1800" dirty="0" smtClean="0"/>
              <a:t> </a:t>
            </a:r>
            <a:r>
              <a:rPr lang="de-DE" sz="1800" dirty="0" err="1" smtClean="0"/>
              <a:t>harmonized</a:t>
            </a:r>
            <a:r>
              <a:rPr lang="de-DE" sz="1800" dirty="0" smtClean="0"/>
              <a:t> </a:t>
            </a:r>
            <a:r>
              <a:rPr lang="de-DE" sz="1800" dirty="0" err="1" smtClean="0"/>
              <a:t>approach</a:t>
            </a:r>
            <a:r>
              <a:rPr lang="de-DE" sz="1800" dirty="0" smtClean="0"/>
              <a:t> of </a:t>
            </a:r>
            <a:r>
              <a:rPr lang="de-DE" sz="1800" dirty="0" err="1" smtClean="0"/>
              <a:t>sharing</a:t>
            </a:r>
            <a:r>
              <a:rPr lang="de-DE" sz="1800" dirty="0" smtClean="0"/>
              <a:t> of impulsive </a:t>
            </a:r>
            <a:r>
              <a:rPr lang="de-DE" sz="1800" dirty="0" err="1" smtClean="0"/>
              <a:t>noise</a:t>
            </a:r>
            <a:r>
              <a:rPr lang="de-DE" sz="1800" dirty="0" smtClean="0"/>
              <a:t> </a:t>
            </a:r>
            <a:r>
              <a:rPr lang="de-DE" sz="1800" dirty="0" err="1" smtClean="0"/>
              <a:t>events</a:t>
            </a:r>
            <a:endParaRPr lang="de-DE" sz="1800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1800" dirty="0" err="1" smtClean="0"/>
              <a:t>Identify</a:t>
            </a:r>
            <a:r>
              <a:rPr lang="de-DE" sz="1800" dirty="0" smtClean="0"/>
              <a:t> </a:t>
            </a:r>
            <a:r>
              <a:rPr lang="de-DE" sz="1800" dirty="0" err="1" smtClean="0"/>
              <a:t>problems</a:t>
            </a:r>
            <a:r>
              <a:rPr lang="de-DE" sz="1800" dirty="0" smtClean="0"/>
              <a:t> and </a:t>
            </a:r>
            <a:r>
              <a:rPr lang="de-DE" sz="1800" dirty="0" err="1" smtClean="0"/>
              <a:t>discuss</a:t>
            </a:r>
            <a:r>
              <a:rPr lang="de-DE" sz="1800" dirty="0" smtClean="0"/>
              <a:t> </a:t>
            </a:r>
            <a:r>
              <a:rPr lang="de-DE" sz="1800" dirty="0" err="1" smtClean="0"/>
              <a:t>how</a:t>
            </a:r>
            <a:r>
              <a:rPr lang="de-DE" sz="1800" dirty="0" smtClean="0"/>
              <a:t> to </a:t>
            </a:r>
            <a:r>
              <a:rPr lang="de-DE" sz="1800" dirty="0" err="1" smtClean="0"/>
              <a:t>move</a:t>
            </a:r>
            <a:r>
              <a:rPr lang="de-DE" sz="1800" dirty="0" smtClean="0"/>
              <a:t> </a:t>
            </a:r>
            <a:r>
              <a:rPr lang="de-DE" sz="1800" dirty="0" err="1" smtClean="0"/>
              <a:t>forward</a:t>
            </a:r>
            <a:r>
              <a:rPr lang="de-DE" sz="1800" dirty="0" smtClean="0"/>
              <a:t>.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48296519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Structure</a:t>
            </a:r>
            <a:r>
              <a:rPr lang="de-DE" dirty="0" smtClean="0"/>
              <a:t> of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Week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74371CA-D0D2-485A-AD83-C97727CCD8ED}" type="slidenum">
              <a:rPr lang="en-GB" smtClean="0"/>
              <a:pPr>
                <a:defRPr/>
              </a:pPr>
              <a:t>3</a:t>
            </a:fld>
            <a:endParaRPr lang="en-GB" dirty="0"/>
          </a:p>
        </p:txBody>
      </p:sp>
      <p:graphicFrame>
        <p:nvGraphicFramePr>
          <p:cNvPr id="8" name="Tabel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0305300"/>
              </p:ext>
            </p:extLst>
          </p:nvPr>
        </p:nvGraphicFramePr>
        <p:xfrm>
          <a:off x="479376" y="1484784"/>
          <a:ext cx="9721080" cy="4248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0270">
                  <a:extLst>
                    <a:ext uri="{9D8B030D-6E8A-4147-A177-3AD203B41FA5}">
                      <a16:colId xmlns:a16="http://schemas.microsoft.com/office/drawing/2014/main" val="1374034128"/>
                    </a:ext>
                  </a:extLst>
                </a:gridCol>
                <a:gridCol w="2430270">
                  <a:extLst>
                    <a:ext uri="{9D8B030D-6E8A-4147-A177-3AD203B41FA5}">
                      <a16:colId xmlns:a16="http://schemas.microsoft.com/office/drawing/2014/main" val="869151966"/>
                    </a:ext>
                  </a:extLst>
                </a:gridCol>
                <a:gridCol w="2430270">
                  <a:extLst>
                    <a:ext uri="{9D8B030D-6E8A-4147-A177-3AD203B41FA5}">
                      <a16:colId xmlns:a16="http://schemas.microsoft.com/office/drawing/2014/main" val="3581142631"/>
                    </a:ext>
                  </a:extLst>
                </a:gridCol>
                <a:gridCol w="2430270">
                  <a:extLst>
                    <a:ext uri="{9D8B030D-6E8A-4147-A177-3AD203B41FA5}">
                      <a16:colId xmlns:a16="http://schemas.microsoft.com/office/drawing/2014/main" val="2625355495"/>
                    </a:ext>
                  </a:extLst>
                </a:gridCol>
              </a:tblGrid>
              <a:tr h="636659"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TUESDAY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WEDNESDAY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THURSDAY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3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smtClean="0"/>
                        <a:t>FRIDAY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221478"/>
                  </a:ext>
                </a:extLst>
              </a:tr>
              <a:tr h="3611813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dirty="0" smtClean="0"/>
                        <a:t>Data </a:t>
                      </a:r>
                      <a:r>
                        <a:rPr lang="de-DE" sz="1600" dirty="0" err="1" smtClean="0"/>
                        <a:t>Conversion</a:t>
                      </a:r>
                      <a:r>
                        <a:rPr lang="de-DE" sz="1600" dirty="0" smtClean="0"/>
                        <a:t> and Upload Workshop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de-DE" sz="1600" dirty="0" smtClean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1400" dirty="0" smtClean="0">
                          <a:solidFill>
                            <a:srgbClr val="00538B"/>
                          </a:solidFill>
                        </a:rPr>
                        <a:t>13:00 – 17:30</a:t>
                      </a:r>
                      <a:endParaRPr lang="en-GB" sz="1400" dirty="0">
                        <a:solidFill>
                          <a:srgbClr val="00538B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dirty="0" smtClean="0"/>
                        <a:t>Data </a:t>
                      </a:r>
                      <a:r>
                        <a:rPr lang="de-DE" sz="1600" dirty="0" err="1" smtClean="0"/>
                        <a:t>Conversion</a:t>
                      </a:r>
                      <a:r>
                        <a:rPr lang="de-DE" sz="1600" dirty="0" smtClean="0"/>
                        <a:t> and Upload Workshop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de-DE" sz="1600" dirty="0" smtClean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1400" dirty="0" smtClean="0">
                          <a:solidFill>
                            <a:srgbClr val="00538B"/>
                          </a:solidFill>
                        </a:rPr>
                        <a:t>09:00 – 13:00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de-DE" sz="1600" dirty="0" smtClean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de-DE" sz="1600" dirty="0" smtClean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sz="1600" dirty="0" smtClean="0"/>
                        <a:t>Joint ICG/EG-Noise </a:t>
                      </a:r>
                      <a:r>
                        <a:rPr lang="de-DE" sz="1600" dirty="0" err="1" smtClean="0"/>
                        <a:t>meeting</a:t>
                      </a:r>
                      <a:endParaRPr lang="de-DE" sz="1600" dirty="0" smtClean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de-DE" sz="1600" dirty="0" smtClean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1400" dirty="0" err="1" smtClean="0">
                          <a:solidFill>
                            <a:srgbClr val="00538B"/>
                          </a:solidFill>
                        </a:rPr>
                        <a:t>afternoon</a:t>
                      </a:r>
                      <a:endParaRPr lang="en-GB" sz="1400" dirty="0">
                        <a:solidFill>
                          <a:srgbClr val="00538B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dirty="0" smtClean="0"/>
                        <a:t>Joint ICG/EG-Noise </a:t>
                      </a:r>
                      <a:r>
                        <a:rPr lang="de-DE" dirty="0" err="1" smtClean="0"/>
                        <a:t>meeting</a:t>
                      </a:r>
                      <a:endParaRPr lang="de-DE" dirty="0" smtClean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de-DE" dirty="0" smtClean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1600" dirty="0" err="1" smtClean="0">
                          <a:solidFill>
                            <a:srgbClr val="00538B"/>
                          </a:solidFill>
                        </a:rPr>
                        <a:t>Whole</a:t>
                      </a:r>
                      <a:r>
                        <a:rPr lang="de-DE" sz="1600" dirty="0" smtClean="0">
                          <a:solidFill>
                            <a:srgbClr val="00538B"/>
                          </a:solidFill>
                        </a:rPr>
                        <a:t> </a:t>
                      </a:r>
                      <a:r>
                        <a:rPr lang="de-DE" sz="1600" dirty="0" err="1" smtClean="0">
                          <a:solidFill>
                            <a:srgbClr val="00538B"/>
                          </a:solidFill>
                        </a:rPr>
                        <a:t>day</a:t>
                      </a:r>
                      <a:endParaRPr lang="en-GB" sz="1600" dirty="0">
                        <a:solidFill>
                          <a:srgbClr val="00538B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dirty="0" smtClean="0"/>
                        <a:t>Meeting of</a:t>
                      </a:r>
                      <a:r>
                        <a:rPr lang="de-DE" baseline="0" dirty="0" smtClean="0"/>
                        <a:t> ICG </a:t>
                      </a:r>
                      <a:r>
                        <a:rPr lang="de-DE" baseline="0" dirty="0" err="1" smtClean="0"/>
                        <a:t>subgroup</a:t>
                      </a:r>
                      <a:r>
                        <a:rPr lang="de-DE" baseline="0" dirty="0" smtClean="0"/>
                        <a:t> on </a:t>
                      </a:r>
                      <a:r>
                        <a:rPr lang="de-DE" baseline="0" dirty="0" err="1" smtClean="0"/>
                        <a:t>continuous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noise</a:t>
                      </a:r>
                      <a:endParaRPr lang="de-DE" baseline="0" dirty="0" smtClean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de-DE" baseline="0" dirty="0" smtClean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de-DE" sz="1600" baseline="0" dirty="0" err="1" smtClean="0">
                          <a:solidFill>
                            <a:srgbClr val="00538B"/>
                          </a:solidFill>
                        </a:rPr>
                        <a:t>morning</a:t>
                      </a:r>
                      <a:endParaRPr lang="de-DE" sz="1600" baseline="0" dirty="0" smtClean="0">
                        <a:solidFill>
                          <a:srgbClr val="00538B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de-DE" baseline="0" dirty="0" smtClean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4196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7153910"/>
      </p:ext>
    </p:extLst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 of </a:t>
            </a:r>
            <a:r>
              <a:rPr lang="de-DE" dirty="0" err="1" smtClean="0"/>
              <a:t>the</a:t>
            </a:r>
            <a:r>
              <a:rPr lang="de-DE" dirty="0" smtClean="0"/>
              <a:t> Workshop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74371CA-D0D2-485A-AD83-C97727CCD8ED}" type="slidenum">
              <a:rPr lang="en-GB" smtClean="0"/>
              <a:pPr>
                <a:defRPr/>
              </a:pPr>
              <a:t>4</a:t>
            </a:fld>
            <a:endParaRPr lang="en-GB" dirty="0"/>
          </a:p>
        </p:txBody>
      </p:sp>
      <p:graphicFrame>
        <p:nvGraphicFramePr>
          <p:cNvPr id="8" name="Tabel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0830117"/>
              </p:ext>
            </p:extLst>
          </p:nvPr>
        </p:nvGraphicFramePr>
        <p:xfrm>
          <a:off x="263352" y="1844824"/>
          <a:ext cx="5256584" cy="3876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19208">
                  <a:extLst>
                    <a:ext uri="{9D8B030D-6E8A-4147-A177-3AD203B41FA5}">
                      <a16:colId xmlns:a16="http://schemas.microsoft.com/office/drawing/2014/main" val="1121608786"/>
                    </a:ext>
                  </a:extLst>
                </a:gridCol>
                <a:gridCol w="4437376">
                  <a:extLst>
                    <a:ext uri="{9D8B030D-6E8A-4147-A177-3AD203B41FA5}">
                      <a16:colId xmlns:a16="http://schemas.microsoft.com/office/drawing/2014/main" val="39657457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CEST time</a:t>
                      </a:r>
                      <a:endParaRPr lang="en-GB" dirty="0"/>
                    </a:p>
                  </a:txBody>
                  <a:tcPr>
                    <a:solidFill>
                      <a:srgbClr val="00538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005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8034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13:00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Get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together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2524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13:30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Welcome and </a:t>
                      </a:r>
                      <a:r>
                        <a:rPr lang="de-DE" dirty="0" err="1" smtClean="0"/>
                        <a:t>structure</a:t>
                      </a:r>
                      <a:r>
                        <a:rPr lang="de-DE" dirty="0" smtClean="0"/>
                        <a:t> of </a:t>
                      </a:r>
                      <a:r>
                        <a:rPr lang="de-DE" dirty="0" err="1" smtClean="0"/>
                        <a:t>the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workshop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9853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13:40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Introduction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round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60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14:00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Impulsive Noise Session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1090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16:00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Coffee Break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7695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16:15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Presentation</a:t>
                      </a:r>
                      <a:r>
                        <a:rPr lang="de-DE" dirty="0" smtClean="0"/>
                        <a:t> of </a:t>
                      </a:r>
                      <a:r>
                        <a:rPr lang="de-DE" dirty="0" err="1" smtClean="0"/>
                        <a:t>database</a:t>
                      </a:r>
                      <a:r>
                        <a:rPr lang="de-DE" dirty="0" smtClean="0"/>
                        <a:t> and hdf5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format</a:t>
                      </a:r>
                      <a:r>
                        <a:rPr lang="de-DE" baseline="0" dirty="0" smtClean="0"/>
                        <a:t> (ICES)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8403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17:00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Overview</a:t>
                      </a:r>
                      <a:r>
                        <a:rPr lang="de-DE" baseline="0" dirty="0" smtClean="0"/>
                        <a:t> on </a:t>
                      </a:r>
                      <a:r>
                        <a:rPr lang="de-DE" baseline="0" dirty="0" err="1" smtClean="0"/>
                        <a:t>methods</a:t>
                      </a:r>
                      <a:r>
                        <a:rPr lang="de-DE" baseline="0" dirty="0" smtClean="0"/>
                        <a:t> to </a:t>
                      </a:r>
                      <a:r>
                        <a:rPr lang="de-DE" baseline="0" dirty="0" err="1" smtClean="0"/>
                        <a:t>calculate</a:t>
                      </a:r>
                      <a:r>
                        <a:rPr lang="de-DE" baseline="0" dirty="0" smtClean="0"/>
                        <a:t> TOLs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0063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17:30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Wrap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up</a:t>
                      </a:r>
                      <a:r>
                        <a:rPr lang="de-DE" dirty="0" smtClean="0"/>
                        <a:t> of </a:t>
                      </a:r>
                      <a:r>
                        <a:rPr lang="de-DE" dirty="0" err="1" smtClean="0"/>
                        <a:t>day</a:t>
                      </a:r>
                      <a:r>
                        <a:rPr lang="de-DE" dirty="0" smtClean="0"/>
                        <a:t> 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5673092"/>
                  </a:ext>
                </a:extLst>
              </a:tr>
            </a:tbl>
          </a:graphicData>
        </a:graphic>
      </p:graphicFrame>
      <p:sp>
        <p:nvSpPr>
          <p:cNvPr id="9" name="Textfeld 8"/>
          <p:cNvSpPr txBox="1"/>
          <p:nvPr/>
        </p:nvSpPr>
        <p:spPr>
          <a:xfrm>
            <a:off x="0" y="1309246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smtClean="0"/>
              <a:t>3 </a:t>
            </a:r>
            <a:r>
              <a:rPr lang="de-DE" sz="1800" dirty="0" err="1" smtClean="0"/>
              <a:t>October</a:t>
            </a:r>
            <a:r>
              <a:rPr lang="de-DE" sz="1800" dirty="0" smtClean="0"/>
              <a:t> 2023</a:t>
            </a:r>
            <a:endParaRPr lang="en-GB" sz="1800" dirty="0"/>
          </a:p>
        </p:txBody>
      </p:sp>
      <p:graphicFrame>
        <p:nvGraphicFramePr>
          <p:cNvPr id="10" name="Tabel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8260812"/>
              </p:ext>
            </p:extLst>
          </p:nvPr>
        </p:nvGraphicFramePr>
        <p:xfrm>
          <a:off x="5951984" y="1844824"/>
          <a:ext cx="5256584" cy="21234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19208">
                  <a:extLst>
                    <a:ext uri="{9D8B030D-6E8A-4147-A177-3AD203B41FA5}">
                      <a16:colId xmlns:a16="http://schemas.microsoft.com/office/drawing/2014/main" val="1121608786"/>
                    </a:ext>
                  </a:extLst>
                </a:gridCol>
                <a:gridCol w="4437376">
                  <a:extLst>
                    <a:ext uri="{9D8B030D-6E8A-4147-A177-3AD203B41FA5}">
                      <a16:colId xmlns:a16="http://schemas.microsoft.com/office/drawing/2014/main" val="39657457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CEST time</a:t>
                      </a:r>
                      <a:endParaRPr lang="en-GB" dirty="0"/>
                    </a:p>
                  </a:txBody>
                  <a:tcPr>
                    <a:solidFill>
                      <a:srgbClr val="00538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0053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8034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09:00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Methods</a:t>
                      </a:r>
                      <a:r>
                        <a:rPr lang="de-DE" baseline="0" dirty="0" smtClean="0"/>
                        <a:t> of data </a:t>
                      </a:r>
                      <a:r>
                        <a:rPr lang="de-DE" baseline="0" dirty="0" err="1" smtClean="0"/>
                        <a:t>conversion</a:t>
                      </a:r>
                      <a:r>
                        <a:rPr lang="de-DE" baseline="0" dirty="0" smtClean="0"/>
                        <a:t> and </a:t>
                      </a:r>
                      <a:r>
                        <a:rPr lang="de-DE" baseline="0" dirty="0" err="1" smtClean="0"/>
                        <a:t>upload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2524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10:30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Practical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session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9853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12:00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Discussion</a:t>
                      </a:r>
                      <a:r>
                        <a:rPr lang="de-DE" dirty="0" smtClean="0"/>
                        <a:t> on </a:t>
                      </a:r>
                      <a:r>
                        <a:rPr lang="de-DE" dirty="0" err="1" smtClean="0"/>
                        <a:t>identified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problems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60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13:00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Closing</a:t>
                      </a:r>
                      <a:r>
                        <a:rPr lang="de-DE" dirty="0" smtClean="0"/>
                        <a:t> of </a:t>
                      </a:r>
                      <a:r>
                        <a:rPr lang="de-DE" dirty="0" err="1" smtClean="0"/>
                        <a:t>the</a:t>
                      </a:r>
                      <a:r>
                        <a:rPr lang="de-DE" dirty="0" smtClean="0"/>
                        <a:t> </a:t>
                      </a:r>
                      <a:r>
                        <a:rPr lang="de-DE" dirty="0" err="1" smtClean="0"/>
                        <a:t>workshop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1090062"/>
                  </a:ext>
                </a:extLst>
              </a:tr>
            </a:tbl>
          </a:graphicData>
        </a:graphic>
      </p:graphicFrame>
      <p:sp>
        <p:nvSpPr>
          <p:cNvPr id="11" name="Textfeld 10"/>
          <p:cNvSpPr txBox="1"/>
          <p:nvPr/>
        </p:nvSpPr>
        <p:spPr>
          <a:xfrm>
            <a:off x="5735960" y="1309246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 smtClean="0"/>
              <a:t>4 </a:t>
            </a:r>
            <a:r>
              <a:rPr lang="de-DE" sz="1800" dirty="0" err="1" smtClean="0"/>
              <a:t>October</a:t>
            </a:r>
            <a:r>
              <a:rPr lang="de-DE" sz="1800" dirty="0" smtClean="0"/>
              <a:t> 2023</a:t>
            </a:r>
            <a:endParaRPr lang="en-GB" sz="1800" dirty="0"/>
          </a:p>
        </p:txBody>
      </p:sp>
      <p:sp>
        <p:nvSpPr>
          <p:cNvPr id="12" name="Textfeld 11"/>
          <p:cNvSpPr txBox="1"/>
          <p:nvPr/>
        </p:nvSpPr>
        <p:spPr>
          <a:xfrm>
            <a:off x="5735960" y="4134510"/>
            <a:ext cx="612068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2400" b="1" dirty="0" err="1"/>
              <a:t>Aim</a:t>
            </a:r>
            <a:r>
              <a:rPr lang="de-DE" sz="2400" b="1" dirty="0"/>
              <a:t> of </a:t>
            </a:r>
            <a:r>
              <a:rPr lang="de-DE" sz="2400" b="1" dirty="0" err="1"/>
              <a:t>workshop</a:t>
            </a:r>
            <a:r>
              <a:rPr lang="de-DE" sz="2400" b="1" dirty="0"/>
              <a:t>:</a:t>
            </a:r>
          </a:p>
          <a:p>
            <a:pPr marL="457200" indent="-457200" algn="l">
              <a:buFont typeface="+mj-lt"/>
              <a:buAutoNum type="arabicPeriod"/>
            </a:pPr>
            <a:r>
              <a:rPr lang="de-DE" sz="1600" dirty="0" err="1"/>
              <a:t>Enable</a:t>
            </a:r>
            <a:r>
              <a:rPr lang="de-DE" sz="1600" dirty="0"/>
              <a:t> </a:t>
            </a:r>
            <a:r>
              <a:rPr lang="de-DE" sz="1600" dirty="0" err="1"/>
              <a:t>everyone</a:t>
            </a:r>
            <a:r>
              <a:rPr lang="de-DE" sz="1600" dirty="0"/>
              <a:t> to </a:t>
            </a:r>
            <a:r>
              <a:rPr lang="de-DE" sz="1600" dirty="0" err="1"/>
              <a:t>convert</a:t>
            </a:r>
            <a:r>
              <a:rPr lang="de-DE" sz="1600" dirty="0"/>
              <a:t> data and </a:t>
            </a:r>
            <a:r>
              <a:rPr lang="de-DE" sz="1600" dirty="0" err="1"/>
              <a:t>upload</a:t>
            </a:r>
            <a:r>
              <a:rPr lang="de-DE" sz="1600" dirty="0"/>
              <a:t> </a:t>
            </a:r>
            <a:r>
              <a:rPr lang="de-DE" sz="1600" dirty="0" err="1"/>
              <a:t>it</a:t>
            </a:r>
            <a:r>
              <a:rPr lang="de-DE" sz="1600" dirty="0"/>
              <a:t> to ICES (for </a:t>
            </a:r>
            <a:r>
              <a:rPr lang="de-DE" sz="1600" dirty="0" err="1"/>
              <a:t>both</a:t>
            </a:r>
            <a:r>
              <a:rPr lang="de-DE" sz="1600" dirty="0"/>
              <a:t> </a:t>
            </a:r>
            <a:r>
              <a:rPr lang="de-DE" sz="1600" dirty="0" err="1"/>
              <a:t>continuous</a:t>
            </a:r>
            <a:r>
              <a:rPr lang="de-DE" sz="1600" dirty="0"/>
              <a:t> and impulsive </a:t>
            </a:r>
            <a:r>
              <a:rPr lang="de-DE" sz="1600" dirty="0" err="1"/>
              <a:t>noise</a:t>
            </a:r>
            <a:r>
              <a:rPr lang="de-DE" sz="1600" dirty="0"/>
              <a:t>)</a:t>
            </a:r>
          </a:p>
          <a:p>
            <a:pPr marL="457200" indent="-457200" algn="l">
              <a:buFont typeface="+mj-lt"/>
              <a:buAutoNum type="arabicPeriod"/>
            </a:pPr>
            <a:r>
              <a:rPr lang="de-DE" sz="1600" dirty="0" err="1"/>
              <a:t>Improve</a:t>
            </a:r>
            <a:r>
              <a:rPr lang="de-DE" sz="1600" dirty="0"/>
              <a:t> </a:t>
            </a:r>
            <a:r>
              <a:rPr lang="de-DE" sz="1600" dirty="0" err="1"/>
              <a:t>workflow</a:t>
            </a:r>
            <a:r>
              <a:rPr lang="de-DE" sz="1600" dirty="0"/>
              <a:t> and </a:t>
            </a:r>
            <a:r>
              <a:rPr lang="de-DE" sz="1600" dirty="0" err="1"/>
              <a:t>share</a:t>
            </a:r>
            <a:r>
              <a:rPr lang="de-DE" sz="1600" dirty="0"/>
              <a:t> </a:t>
            </a:r>
            <a:r>
              <a:rPr lang="de-DE" sz="1600" dirty="0" err="1"/>
              <a:t>experiences</a:t>
            </a:r>
            <a:r>
              <a:rPr lang="de-DE" sz="1600" dirty="0"/>
              <a:t> and </a:t>
            </a:r>
            <a:r>
              <a:rPr lang="de-DE" sz="1600" dirty="0" err="1"/>
              <a:t>scripts</a:t>
            </a:r>
            <a:endParaRPr lang="de-DE" sz="1600" dirty="0"/>
          </a:p>
          <a:p>
            <a:pPr marL="457200" indent="-457200" algn="l">
              <a:buFont typeface="+mj-lt"/>
              <a:buAutoNum type="arabicPeriod"/>
            </a:pPr>
            <a:r>
              <a:rPr lang="de-DE" sz="1600" dirty="0" err="1"/>
              <a:t>Suggest</a:t>
            </a:r>
            <a:r>
              <a:rPr lang="de-DE" sz="1600" dirty="0"/>
              <a:t> </a:t>
            </a:r>
            <a:r>
              <a:rPr lang="de-DE" sz="1600" dirty="0" err="1"/>
              <a:t>Improvements</a:t>
            </a:r>
            <a:r>
              <a:rPr lang="de-DE" sz="1600" dirty="0"/>
              <a:t> of ICES User Interface</a:t>
            </a:r>
          </a:p>
          <a:p>
            <a:pPr marL="457200" indent="-457200" algn="l">
              <a:buFont typeface="+mj-lt"/>
              <a:buAutoNum type="arabicPeriod"/>
            </a:pPr>
            <a:r>
              <a:rPr lang="de-DE" sz="1600" dirty="0" err="1"/>
              <a:t>Identify</a:t>
            </a:r>
            <a:r>
              <a:rPr lang="de-DE" sz="1600" dirty="0"/>
              <a:t> Knowledge/Technology Gaps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8937857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Scripts, Tools and Data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74371CA-D0D2-485A-AD83-C97727CCD8ED}" type="slidenum">
              <a:rPr lang="en-GB" smtClean="0"/>
              <a:pPr>
                <a:defRPr/>
              </a:pPr>
              <a:t>5</a:t>
            </a:fld>
            <a:endParaRPr lang="en-GB" dirty="0"/>
          </a:p>
        </p:txBody>
      </p:sp>
      <p:sp>
        <p:nvSpPr>
          <p:cNvPr id="8" name="Textfeld 7"/>
          <p:cNvSpPr txBox="1"/>
          <p:nvPr/>
        </p:nvSpPr>
        <p:spPr>
          <a:xfrm>
            <a:off x="263352" y="1268760"/>
            <a:ext cx="94330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sz="1600" dirty="0" err="1" smtClean="0"/>
              <a:t>Should</a:t>
            </a:r>
            <a:r>
              <a:rPr lang="de-DE" sz="1600" dirty="0" smtClean="0"/>
              <a:t> </a:t>
            </a:r>
            <a:r>
              <a:rPr lang="de-DE" sz="1600" dirty="0" err="1" smtClean="0"/>
              <a:t>have</a:t>
            </a:r>
            <a:r>
              <a:rPr lang="de-DE" sz="1600" dirty="0" smtClean="0"/>
              <a:t> </a:t>
            </a:r>
            <a:r>
              <a:rPr lang="de-DE" sz="1600" dirty="0" err="1" smtClean="0"/>
              <a:t>been</a:t>
            </a:r>
            <a:r>
              <a:rPr lang="de-DE" sz="1600" dirty="0" smtClean="0"/>
              <a:t> </a:t>
            </a:r>
            <a:r>
              <a:rPr lang="de-DE" sz="1600" dirty="0" err="1" smtClean="0"/>
              <a:t>made</a:t>
            </a:r>
            <a:r>
              <a:rPr lang="de-DE" sz="1600" dirty="0" smtClean="0"/>
              <a:t> </a:t>
            </a:r>
            <a:r>
              <a:rPr lang="de-DE" sz="1600" dirty="0" err="1" smtClean="0"/>
              <a:t>available</a:t>
            </a:r>
            <a:r>
              <a:rPr lang="de-DE" sz="1600" dirty="0" smtClean="0"/>
              <a:t> </a:t>
            </a:r>
            <a:r>
              <a:rPr lang="de-DE" sz="1600" dirty="0" err="1" smtClean="0"/>
              <a:t>prior</a:t>
            </a:r>
            <a:r>
              <a:rPr lang="de-DE" sz="1600" dirty="0" smtClean="0"/>
              <a:t> to </a:t>
            </a:r>
            <a:r>
              <a:rPr lang="de-DE" sz="1600" dirty="0" err="1" smtClean="0"/>
              <a:t>workshop</a:t>
            </a:r>
            <a:r>
              <a:rPr lang="de-DE" sz="1600" dirty="0" smtClean="0"/>
              <a:t> on ICES </a:t>
            </a:r>
            <a:r>
              <a:rPr lang="de-DE" sz="1600" dirty="0" err="1" smtClean="0"/>
              <a:t>github</a:t>
            </a:r>
            <a:r>
              <a:rPr lang="de-DE" sz="1600" dirty="0" smtClean="0"/>
              <a:t> </a:t>
            </a:r>
            <a:r>
              <a:rPr lang="de-DE" sz="1600" dirty="0" err="1" smtClean="0"/>
              <a:t>page</a:t>
            </a:r>
            <a:r>
              <a:rPr lang="de-DE" sz="1600" dirty="0"/>
              <a:t> https://github.com/ices-tools-prod/underwaternoise : </a:t>
            </a:r>
            <a:endParaRPr lang="en-GB" sz="1600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52" y="1909167"/>
            <a:ext cx="8867775" cy="3248025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263352" y="5229200"/>
            <a:ext cx="75165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smtClean="0"/>
              <a:t>Data will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made</a:t>
            </a:r>
            <a:r>
              <a:rPr lang="de-DE" dirty="0" smtClean="0"/>
              <a:t> </a:t>
            </a:r>
            <a:r>
              <a:rPr lang="de-DE" dirty="0" err="1" smtClean="0"/>
              <a:t>available</a:t>
            </a:r>
            <a:r>
              <a:rPr lang="de-DE" dirty="0" smtClean="0"/>
              <a:t> </a:t>
            </a:r>
            <a:r>
              <a:rPr lang="de-DE" dirty="0" err="1" smtClean="0"/>
              <a:t>there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soon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r>
              <a:rPr lang="de-DE" dirty="0" smtClean="0"/>
              <a:t> and </a:t>
            </a:r>
            <a:r>
              <a:rPr lang="de-DE" dirty="0" err="1" smtClean="0"/>
              <a:t>should</a:t>
            </a:r>
            <a:r>
              <a:rPr lang="de-DE" dirty="0" smtClean="0"/>
              <a:t> also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kept</a:t>
            </a:r>
            <a:r>
              <a:rPr lang="de-DE" dirty="0" smtClean="0"/>
              <a:t> </a:t>
            </a:r>
            <a:r>
              <a:rPr lang="de-DE" dirty="0" err="1" smtClean="0"/>
              <a:t>up</a:t>
            </a:r>
            <a:r>
              <a:rPr lang="de-DE" dirty="0" smtClean="0"/>
              <a:t> to </a:t>
            </a:r>
            <a:r>
              <a:rPr lang="de-DE" dirty="0" err="1" smtClean="0"/>
              <a:t>date</a:t>
            </a:r>
            <a:endParaRPr lang="de-DE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smtClean="0"/>
              <a:t>Data </a:t>
            </a:r>
            <a:r>
              <a:rPr lang="de-DE" dirty="0" err="1" smtClean="0"/>
              <a:t>now</a:t>
            </a:r>
            <a:r>
              <a:rPr lang="de-DE" dirty="0" smtClean="0"/>
              <a:t> </a:t>
            </a:r>
            <a:r>
              <a:rPr lang="de-DE" dirty="0" err="1" smtClean="0"/>
              <a:t>available</a:t>
            </a:r>
            <a:r>
              <a:rPr lang="de-DE" dirty="0" smtClean="0"/>
              <a:t> </a:t>
            </a:r>
            <a:r>
              <a:rPr lang="de-DE" dirty="0" err="1" smtClean="0"/>
              <a:t>either</a:t>
            </a:r>
            <a:r>
              <a:rPr lang="de-DE" dirty="0" smtClean="0"/>
              <a:t> on USB-stick </a:t>
            </a:r>
            <a:r>
              <a:rPr lang="de-DE" dirty="0" err="1" smtClean="0"/>
              <a:t>or</a:t>
            </a:r>
            <a:r>
              <a:rPr lang="de-DE" dirty="0" smtClean="0"/>
              <a:t> via </a:t>
            </a:r>
            <a:r>
              <a:rPr lang="de-DE" dirty="0" err="1" smtClean="0"/>
              <a:t>wetransfer</a:t>
            </a:r>
            <a:r>
              <a:rPr lang="de-DE" dirty="0" smtClean="0"/>
              <a:t> link in Chat!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0312647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4062" y="681335"/>
            <a:ext cx="8170985" cy="461665"/>
          </a:xfrm>
        </p:spPr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status</a:t>
            </a:r>
            <a:r>
              <a:rPr lang="de-DE" dirty="0"/>
              <a:t> of </a:t>
            </a:r>
            <a:r>
              <a:rPr lang="de-DE" dirty="0" err="1"/>
              <a:t>uploads</a:t>
            </a:r>
            <a:r>
              <a:rPr lang="de-DE" dirty="0"/>
              <a:t> and </a:t>
            </a:r>
            <a:r>
              <a:rPr lang="de-DE" dirty="0" err="1" smtClean="0"/>
              <a:t>development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74371CA-D0D2-485A-AD83-C97727CCD8ED}" type="slidenum">
              <a:rPr lang="en-GB" smtClean="0"/>
              <a:pPr>
                <a:defRPr/>
              </a:pPr>
              <a:t>6</a:t>
            </a:fld>
            <a:endParaRPr lang="en-GB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7" y="2349459"/>
            <a:ext cx="4035444" cy="3026583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7115" y="2348880"/>
            <a:ext cx="4024196" cy="3018147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609074" y="1666024"/>
            <a:ext cx="8640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smtClean="0"/>
              <a:t>783 </a:t>
            </a:r>
            <a:r>
              <a:rPr lang="de-DE" dirty="0" err="1" smtClean="0"/>
              <a:t>submitted</a:t>
            </a:r>
            <a:r>
              <a:rPr lang="de-DE" dirty="0" smtClean="0"/>
              <a:t> hdf5 </a:t>
            </a:r>
            <a:r>
              <a:rPr lang="de-DE" dirty="0" err="1" smtClean="0"/>
              <a:t>files</a:t>
            </a:r>
            <a:endParaRPr lang="de-DE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smtClean="0"/>
              <a:t>19 555 days of </a:t>
            </a:r>
            <a:r>
              <a:rPr lang="de-DE" dirty="0" err="1" smtClean="0"/>
              <a:t>measured</a:t>
            </a:r>
            <a:r>
              <a:rPr lang="de-DE" dirty="0" smtClean="0"/>
              <a:t> </a:t>
            </a:r>
            <a:r>
              <a:rPr lang="de-DE" dirty="0" err="1" smtClean="0"/>
              <a:t>sound</a:t>
            </a:r>
            <a:r>
              <a:rPr lang="de-DE" dirty="0" smtClean="0"/>
              <a:t> pressure </a:t>
            </a:r>
            <a:r>
              <a:rPr lang="de-DE" dirty="0" err="1" smtClean="0"/>
              <a:t>levels</a:t>
            </a:r>
            <a:r>
              <a:rPr lang="de-DE" dirty="0" smtClean="0"/>
              <a:t> ~ 54 </a:t>
            </a:r>
            <a:r>
              <a:rPr lang="de-DE" dirty="0" err="1" smtClean="0"/>
              <a:t>years</a:t>
            </a:r>
            <a:endParaRPr lang="en-GB" dirty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416" y="2197680"/>
            <a:ext cx="4230274" cy="3511006"/>
          </a:xfrm>
          <a:prstGeom prst="rect">
            <a:avLst/>
          </a:prstGeom>
        </p:spPr>
      </p:pic>
      <p:sp>
        <p:nvSpPr>
          <p:cNvPr id="12" name="Textfeld 11"/>
          <p:cNvSpPr txBox="1"/>
          <p:nvPr/>
        </p:nvSpPr>
        <p:spPr>
          <a:xfrm>
            <a:off x="263352" y="5213138"/>
            <a:ext cx="3528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When</a:t>
            </a:r>
            <a:r>
              <a:rPr lang="de-DE" dirty="0" smtClean="0"/>
              <a:t> were </a:t>
            </a:r>
            <a:r>
              <a:rPr lang="de-DE" dirty="0" err="1" smtClean="0"/>
              <a:t>files</a:t>
            </a:r>
            <a:r>
              <a:rPr lang="de-DE" dirty="0" smtClean="0"/>
              <a:t> </a:t>
            </a:r>
            <a:r>
              <a:rPr lang="de-DE" dirty="0" err="1" smtClean="0"/>
              <a:t>uploaded</a:t>
            </a:r>
            <a:r>
              <a:rPr lang="de-DE" dirty="0" smtClean="0"/>
              <a:t> ?</a:t>
            </a:r>
            <a:endParaRPr lang="en-GB" dirty="0"/>
          </a:p>
        </p:txBody>
      </p:sp>
      <p:sp>
        <p:nvSpPr>
          <p:cNvPr id="13" name="Textfeld 12"/>
          <p:cNvSpPr txBox="1"/>
          <p:nvPr/>
        </p:nvSpPr>
        <p:spPr>
          <a:xfrm>
            <a:off x="4021615" y="5209609"/>
            <a:ext cx="3528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much</a:t>
            </a:r>
            <a:r>
              <a:rPr lang="de-DE" dirty="0" smtClean="0"/>
              <a:t> data per </a:t>
            </a:r>
            <a:r>
              <a:rPr lang="de-DE" dirty="0" err="1" smtClean="0"/>
              <a:t>year</a:t>
            </a:r>
            <a:r>
              <a:rPr lang="de-DE" dirty="0" smtClean="0"/>
              <a:t> ?</a:t>
            </a:r>
            <a:endParaRPr lang="en-GB" dirty="0"/>
          </a:p>
        </p:txBody>
      </p:sp>
      <p:sp>
        <p:nvSpPr>
          <p:cNvPr id="3" name="Textfeld 2"/>
          <p:cNvSpPr txBox="1"/>
          <p:nvPr/>
        </p:nvSpPr>
        <p:spPr>
          <a:xfrm>
            <a:off x="8271351" y="1897087"/>
            <a:ext cx="25051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Where</a:t>
            </a:r>
            <a:r>
              <a:rPr lang="de-DE" dirty="0" smtClean="0"/>
              <a:t> do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measure</a:t>
            </a:r>
            <a:r>
              <a:rPr lang="de-DE" dirty="0" smtClean="0"/>
              <a:t> 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4338522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Regional Action Plan (RAP)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74371CA-D0D2-485A-AD83-C97727CCD8ED}" type="slidenum">
              <a:rPr lang="en-GB" smtClean="0"/>
              <a:pPr>
                <a:defRPr/>
              </a:pPr>
              <a:t>7</a:t>
            </a:fld>
            <a:endParaRPr lang="en-GB" dirty="0"/>
          </a:p>
        </p:txBody>
      </p:sp>
      <p:sp>
        <p:nvSpPr>
          <p:cNvPr id="9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-384720" y="1052736"/>
            <a:ext cx="10396504" cy="144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99829" tIns="899829" rIns="899829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600" b="0" i="0" u="none" strike="noStrike" cap="none" normalizeH="0" baseline="0" dirty="0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„</a:t>
            </a:r>
            <a:r>
              <a:rPr kumimoji="0" lang="de-DE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Some</a:t>
            </a:r>
            <a:r>
              <a:rPr kumimoji="0" lang="de-DE" altLang="en-US" sz="1600" b="0" i="0" u="none" strike="noStrike" cap="none" normalizeH="0" baseline="0" dirty="0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 </a:t>
            </a:r>
            <a:r>
              <a:rPr kumimoji="0" lang="de-DE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routines</a:t>
            </a:r>
            <a:r>
              <a:rPr kumimoji="0" lang="de-DE" altLang="en-US" sz="1600" b="0" i="0" u="none" strike="noStrike" cap="none" normalizeH="0" baseline="0" dirty="0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 and </a:t>
            </a:r>
            <a:r>
              <a:rPr kumimoji="0" lang="de-DE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standards</a:t>
            </a:r>
            <a:r>
              <a:rPr kumimoji="0" lang="de-DE" altLang="en-US" sz="1600" b="0" i="0" u="none" strike="noStrike" cap="none" normalizeH="0" baseline="0" dirty="0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 for </a:t>
            </a:r>
            <a:r>
              <a:rPr kumimoji="0" lang="de-DE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uploading</a:t>
            </a:r>
            <a:r>
              <a:rPr kumimoji="0" lang="de-DE" altLang="en-US" sz="1600" b="0" i="0" u="none" strike="noStrike" cap="none" normalizeH="0" baseline="0" dirty="0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 of data are </a:t>
            </a:r>
            <a:r>
              <a:rPr kumimoji="0" lang="de-DE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needed</a:t>
            </a:r>
            <a:r>
              <a:rPr kumimoji="0" lang="de-DE" altLang="en-US" sz="1600" b="0" i="0" u="none" strike="noStrike" cap="none" normalizeH="0" baseline="0" dirty="0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. Countries are </a:t>
            </a:r>
            <a:r>
              <a:rPr kumimoji="0" lang="de-DE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requested</a:t>
            </a:r>
            <a:r>
              <a:rPr kumimoji="0" lang="de-DE" altLang="en-US" sz="1600" b="0" i="0" u="none" strike="noStrike" cap="none" normalizeH="0" baseline="0" dirty="0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 to </a:t>
            </a:r>
            <a:r>
              <a:rPr kumimoji="0" lang="de-DE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upload</a:t>
            </a:r>
            <a:r>
              <a:rPr kumimoji="0" lang="de-DE" altLang="en-US" sz="1600" b="0" i="0" u="none" strike="noStrike" cap="none" normalizeH="0" baseline="0" dirty="0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 </a:t>
            </a:r>
            <a:r>
              <a:rPr kumimoji="0" lang="de-DE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their</a:t>
            </a:r>
            <a:endParaRPr kumimoji="0" lang="en-GB" altLang="en-US" sz="1050" b="0" i="0" u="none" strike="noStrike" cap="none" normalizeH="0" baseline="0" dirty="0" smtClean="0">
              <a:ln>
                <a:noFill/>
              </a:ln>
              <a:solidFill>
                <a:srgbClr val="00538B"/>
              </a:solidFill>
              <a:effectLst/>
              <a:latin typeface="Garamond" panose="020204040303010108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quality</a:t>
            </a:r>
            <a:r>
              <a:rPr kumimoji="0" lang="de-DE" altLang="en-US" sz="1600" b="0" i="0" u="none" strike="noStrike" cap="none" normalizeH="0" baseline="0" dirty="0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 </a:t>
            </a:r>
            <a:r>
              <a:rPr kumimoji="0" lang="de-DE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controlled</a:t>
            </a:r>
            <a:r>
              <a:rPr kumimoji="0" lang="de-DE" altLang="en-US" sz="1600" b="0" i="0" u="none" strike="noStrike" cap="none" normalizeH="0" baseline="0" dirty="0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 data on a </a:t>
            </a:r>
            <a:r>
              <a:rPr kumimoji="0" lang="de-DE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yearly</a:t>
            </a:r>
            <a:r>
              <a:rPr kumimoji="0" lang="de-DE" altLang="en-US" sz="1600" b="0" i="0" u="none" strike="noStrike" cap="none" normalizeH="0" baseline="0" dirty="0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 </a:t>
            </a:r>
            <a:r>
              <a:rPr kumimoji="0" lang="de-DE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basis</a:t>
            </a:r>
            <a:r>
              <a:rPr kumimoji="0" lang="de-DE" altLang="en-US" sz="1600" b="0" i="0" u="none" strike="noStrike" cap="none" normalizeH="0" baseline="0" dirty="0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, </a:t>
            </a:r>
            <a:r>
              <a:rPr kumimoji="0" lang="de-DE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before</a:t>
            </a:r>
            <a:r>
              <a:rPr kumimoji="0" lang="de-DE" altLang="en-US" sz="1600" b="0" i="0" u="none" strike="noStrike" cap="none" normalizeH="0" baseline="0" dirty="0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 </a:t>
            </a:r>
            <a:r>
              <a:rPr kumimoji="0" lang="de-DE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some</a:t>
            </a:r>
            <a:r>
              <a:rPr kumimoji="0" lang="de-DE" altLang="en-US" sz="1600" b="0" i="0" u="none" strike="noStrike" cap="none" normalizeH="0" baseline="0" dirty="0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 </a:t>
            </a:r>
            <a:r>
              <a:rPr kumimoji="0" lang="de-DE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suitable</a:t>
            </a:r>
            <a:r>
              <a:rPr kumimoji="0" lang="de-DE" altLang="en-US" sz="1600" b="0" i="0" u="none" strike="noStrike" cap="none" normalizeH="0" baseline="0" dirty="0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 </a:t>
            </a:r>
            <a:r>
              <a:rPr kumimoji="0" lang="de-DE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deadline</a:t>
            </a:r>
            <a:r>
              <a:rPr kumimoji="0" lang="de-DE" altLang="en-US" sz="1600" b="0" i="0" u="none" strike="noStrike" cap="none" normalizeH="0" baseline="0" dirty="0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 in </a:t>
            </a:r>
            <a:r>
              <a:rPr kumimoji="0" lang="de-DE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the</a:t>
            </a:r>
            <a:r>
              <a:rPr kumimoji="0" lang="de-DE" altLang="en-US" sz="1600" b="0" i="0" u="none" strike="noStrike" cap="none" normalizeH="0" baseline="0" dirty="0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 </a:t>
            </a:r>
            <a:r>
              <a:rPr kumimoji="0" lang="de-DE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year</a:t>
            </a:r>
            <a:r>
              <a:rPr kumimoji="0" lang="de-DE" altLang="en-US" sz="1600" b="0" i="0" u="none" strike="noStrike" cap="none" normalizeH="0" baseline="0" dirty="0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 </a:t>
            </a:r>
            <a:r>
              <a:rPr kumimoji="0" lang="de-DE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following</a:t>
            </a:r>
            <a:r>
              <a:rPr kumimoji="0" lang="de-DE" altLang="en-US" sz="1600" b="0" i="0" u="none" strike="noStrike" cap="none" normalizeH="0" baseline="0" dirty="0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 data </a:t>
            </a:r>
            <a:r>
              <a:rPr kumimoji="0" lang="de-DE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collection</a:t>
            </a:r>
            <a:r>
              <a:rPr kumimoji="0" lang="de-DE" altLang="en-US" sz="1600" b="0" i="0" u="none" strike="noStrike" cap="none" normalizeH="0" baseline="0" dirty="0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Calibri" panose="020F0502020204030204" pitchFamily="34" charset="0"/>
              </a:rPr>
              <a:t>.“</a:t>
            </a:r>
            <a:r>
              <a:rPr kumimoji="0" lang="de-DE" altLang="en-US" sz="1200" b="0" i="0" u="none" strike="noStrike" cap="none" normalizeH="0" baseline="0" dirty="0" smtClean="0">
                <a:ln>
                  <a:noFill/>
                </a:ln>
                <a:solidFill>
                  <a:srgbClr val="00538B"/>
                </a:solidFill>
                <a:effectLst/>
                <a:latin typeface="Garamond" panose="02020404030301010803" pitchFamily="18" charset="0"/>
                <a:cs typeface="Segoe UI" panose="020B0502040204020203" pitchFamily="34" charset="0"/>
              </a:rPr>
              <a:t> </a:t>
            </a:r>
            <a:endParaRPr kumimoji="0" lang="de-DE" altLang="en-US" sz="2800" b="0" i="0" u="none" strike="noStrike" cap="none" normalizeH="0" baseline="0" dirty="0" smtClean="0">
              <a:ln>
                <a:noFill/>
              </a:ln>
              <a:solidFill>
                <a:srgbClr val="00538B"/>
              </a:solidFill>
              <a:effectLst/>
              <a:latin typeface="Garamond" panose="02020404030301010803" pitchFamily="18" charset="0"/>
            </a:endParaRP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09" y="3722059"/>
            <a:ext cx="4689723" cy="2072081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4295800" y="2537195"/>
            <a:ext cx="68407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latin typeface="Arial Black" panose="020B0A04020102020204" pitchFamily="34" charset="0"/>
              </a:rPr>
              <a:t>Coordinated reporting and hosting of HELCOM continuous noise monitoring </a:t>
            </a:r>
            <a:r>
              <a:rPr lang="en-GB" sz="900" dirty="0" smtClean="0">
                <a:latin typeface="Arial Black" panose="020B0A04020102020204" pitchFamily="34" charset="0"/>
              </a:rPr>
              <a:t>data, 2019</a:t>
            </a:r>
            <a:endParaRPr lang="en-GB" sz="900" dirty="0">
              <a:latin typeface="Arial Black" panose="020B0A04020102020204" pitchFamily="34" charset="0"/>
            </a:endParaRPr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6560" y="3068960"/>
            <a:ext cx="6252964" cy="1689140"/>
          </a:xfrm>
          <a:prstGeom prst="rect">
            <a:avLst/>
          </a:prstGeom>
        </p:spPr>
      </p:pic>
      <p:sp>
        <p:nvSpPr>
          <p:cNvPr id="15" name="Textfeld 14"/>
          <p:cNvSpPr txBox="1"/>
          <p:nvPr/>
        </p:nvSpPr>
        <p:spPr>
          <a:xfrm>
            <a:off x="8707143" y="4869160"/>
            <a:ext cx="34848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 smtClean="0">
                <a:latin typeface="Arial Black" panose="020B0A04020102020204" pitchFamily="34" charset="0"/>
              </a:rPr>
              <a:t>HELCOM Regional Action Plan Noise, 2023</a:t>
            </a:r>
            <a:endParaRPr lang="en-GB" sz="9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0772857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44062" y="681335"/>
            <a:ext cx="8170985" cy="461665"/>
          </a:xfrm>
        </p:spPr>
        <p:txBody>
          <a:bodyPr/>
          <a:lstStyle/>
          <a:p>
            <a:r>
              <a:rPr lang="de-DE" dirty="0"/>
              <a:t>Start of </a:t>
            </a:r>
            <a:r>
              <a:rPr lang="de-DE" dirty="0" err="1"/>
              <a:t>Introduction</a:t>
            </a:r>
            <a:r>
              <a:rPr lang="de-DE" dirty="0"/>
              <a:t> and </a:t>
            </a:r>
            <a:r>
              <a:rPr lang="de-DE" dirty="0" err="1" smtClean="0"/>
              <a:t>status</a:t>
            </a:r>
            <a:r>
              <a:rPr lang="de-DE" dirty="0" smtClean="0"/>
              <a:t> 13:40 – 14:00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B74371CA-D0D2-485A-AD83-C97727CCD8ED}" type="slidenum">
              <a:rPr lang="en-GB" smtClean="0"/>
              <a:pPr>
                <a:defRPr/>
              </a:pPr>
              <a:t>8</a:t>
            </a:fld>
            <a:endParaRPr lang="en-GB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62" y="1916832"/>
            <a:ext cx="3310128" cy="3396343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4655840" y="2204864"/>
            <a:ext cx="619268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de-DE" sz="2000" dirty="0" err="1" smtClean="0"/>
              <a:t>Please</a:t>
            </a:r>
            <a:r>
              <a:rPr lang="de-DE" sz="2000" dirty="0" smtClean="0"/>
              <a:t> </a:t>
            </a:r>
            <a:r>
              <a:rPr lang="de-DE" sz="2000" dirty="0" err="1" smtClean="0"/>
              <a:t>introduce</a:t>
            </a:r>
            <a:r>
              <a:rPr lang="de-DE" sz="2000" dirty="0" smtClean="0"/>
              <a:t> </a:t>
            </a:r>
            <a:r>
              <a:rPr lang="de-DE" sz="2000" dirty="0" err="1" smtClean="0"/>
              <a:t>yourself</a:t>
            </a:r>
            <a:endParaRPr lang="de-DE" sz="2000" dirty="0" smtClean="0"/>
          </a:p>
          <a:p>
            <a:pPr marL="342900" indent="-342900" algn="l">
              <a:buFont typeface="+mj-lt"/>
              <a:buAutoNum type="arabicPeriod"/>
            </a:pPr>
            <a:r>
              <a:rPr lang="de-DE" sz="2000" dirty="0" err="1" smtClean="0"/>
              <a:t>Describe</a:t>
            </a:r>
            <a:r>
              <a:rPr lang="de-DE" sz="2000" dirty="0" smtClean="0"/>
              <a:t> </a:t>
            </a:r>
            <a:r>
              <a:rPr lang="de-DE" sz="2000" dirty="0" err="1" smtClean="0"/>
              <a:t>your</a:t>
            </a:r>
            <a:r>
              <a:rPr lang="de-DE" sz="2000" dirty="0" smtClean="0"/>
              <a:t> </a:t>
            </a:r>
            <a:r>
              <a:rPr lang="de-DE" sz="2000" dirty="0" err="1" smtClean="0"/>
              <a:t>current</a:t>
            </a:r>
            <a:r>
              <a:rPr lang="de-DE" sz="2000" dirty="0" smtClean="0"/>
              <a:t> </a:t>
            </a:r>
            <a:r>
              <a:rPr lang="de-DE" sz="2000" dirty="0" err="1" smtClean="0"/>
              <a:t>status</a:t>
            </a:r>
            <a:r>
              <a:rPr lang="de-DE" sz="2000" dirty="0" smtClean="0"/>
              <a:t> in </a:t>
            </a:r>
            <a:r>
              <a:rPr lang="de-DE" sz="2000" dirty="0" err="1" smtClean="0"/>
              <a:t>measuring</a:t>
            </a:r>
            <a:r>
              <a:rPr lang="de-DE" sz="2000" dirty="0" smtClean="0"/>
              <a:t> </a:t>
            </a:r>
            <a:r>
              <a:rPr lang="de-DE" sz="2000" dirty="0" err="1" smtClean="0"/>
              <a:t>continuous</a:t>
            </a:r>
            <a:r>
              <a:rPr lang="de-DE" sz="2000" dirty="0" smtClean="0"/>
              <a:t> </a:t>
            </a:r>
            <a:r>
              <a:rPr lang="de-DE" sz="2000" dirty="0" err="1" smtClean="0"/>
              <a:t>underwater</a:t>
            </a:r>
            <a:r>
              <a:rPr lang="de-DE" sz="2000" dirty="0" smtClean="0"/>
              <a:t> </a:t>
            </a:r>
            <a:r>
              <a:rPr lang="de-DE" sz="2000" dirty="0" err="1" smtClean="0"/>
              <a:t>noise</a:t>
            </a:r>
            <a:endParaRPr lang="de-DE" sz="2000" dirty="0" smtClean="0"/>
          </a:p>
          <a:p>
            <a:pPr marL="342900" indent="-342900" algn="l">
              <a:buFont typeface="+mj-lt"/>
              <a:buAutoNum type="arabicPeriod"/>
            </a:pPr>
            <a:r>
              <a:rPr lang="de-DE" sz="2000" dirty="0" err="1" smtClean="0"/>
              <a:t>Describe</a:t>
            </a:r>
            <a:r>
              <a:rPr lang="de-DE" sz="2000" dirty="0" smtClean="0"/>
              <a:t> </a:t>
            </a:r>
            <a:r>
              <a:rPr lang="de-DE" sz="2000" dirty="0" err="1" smtClean="0"/>
              <a:t>your</a:t>
            </a:r>
            <a:r>
              <a:rPr lang="de-DE" sz="2000" dirty="0" smtClean="0"/>
              <a:t> </a:t>
            </a:r>
            <a:r>
              <a:rPr lang="de-DE" sz="2000" dirty="0" err="1" smtClean="0"/>
              <a:t>status</a:t>
            </a:r>
            <a:r>
              <a:rPr lang="de-DE" sz="2000" dirty="0" smtClean="0"/>
              <a:t> and </a:t>
            </a:r>
            <a:r>
              <a:rPr lang="de-DE" sz="2000" dirty="0" err="1" smtClean="0"/>
              <a:t>problems</a:t>
            </a:r>
            <a:r>
              <a:rPr lang="de-DE" sz="2000" dirty="0" smtClean="0"/>
              <a:t> </a:t>
            </a:r>
            <a:r>
              <a:rPr lang="de-DE" sz="2000" dirty="0" err="1" smtClean="0"/>
              <a:t>with</a:t>
            </a:r>
            <a:r>
              <a:rPr lang="de-DE" sz="2000" dirty="0" smtClean="0"/>
              <a:t> </a:t>
            </a:r>
            <a:r>
              <a:rPr lang="de-DE" sz="2000" dirty="0" err="1" smtClean="0"/>
              <a:t>conversion</a:t>
            </a:r>
            <a:r>
              <a:rPr lang="de-DE" sz="2000" dirty="0" smtClean="0"/>
              <a:t> and </a:t>
            </a:r>
            <a:r>
              <a:rPr lang="de-DE" sz="2000" dirty="0" err="1" smtClean="0"/>
              <a:t>upload</a:t>
            </a:r>
            <a:r>
              <a:rPr lang="de-DE" sz="2000" dirty="0" smtClean="0"/>
              <a:t> of </a:t>
            </a:r>
            <a:r>
              <a:rPr lang="de-DE" sz="2000" dirty="0" err="1" smtClean="0"/>
              <a:t>continuous</a:t>
            </a:r>
            <a:r>
              <a:rPr lang="de-DE" sz="2000" dirty="0" smtClean="0"/>
              <a:t> </a:t>
            </a:r>
            <a:r>
              <a:rPr lang="de-DE" sz="2000" dirty="0" err="1" smtClean="0"/>
              <a:t>underwater</a:t>
            </a:r>
            <a:r>
              <a:rPr lang="de-DE" sz="2000" dirty="0" smtClean="0"/>
              <a:t> </a:t>
            </a:r>
            <a:r>
              <a:rPr lang="de-DE" sz="2000" dirty="0" err="1" smtClean="0"/>
              <a:t>noise</a:t>
            </a:r>
            <a:r>
              <a:rPr lang="de-DE" sz="2000" dirty="0" smtClean="0"/>
              <a:t> data to ICES</a:t>
            </a:r>
          </a:p>
          <a:p>
            <a:pPr marL="342900" indent="-342900" algn="l">
              <a:buFont typeface="+mj-lt"/>
              <a:buAutoNum type="arabicPeriod"/>
            </a:pPr>
            <a:r>
              <a:rPr lang="de-DE" sz="2000" dirty="0" err="1" smtClean="0"/>
              <a:t>Describe</a:t>
            </a:r>
            <a:r>
              <a:rPr lang="de-DE" sz="2000" dirty="0" smtClean="0"/>
              <a:t> </a:t>
            </a:r>
            <a:r>
              <a:rPr lang="de-DE" sz="2000" dirty="0" err="1" smtClean="0"/>
              <a:t>your</a:t>
            </a:r>
            <a:r>
              <a:rPr lang="de-DE" sz="2000" dirty="0" smtClean="0"/>
              <a:t> </a:t>
            </a:r>
            <a:r>
              <a:rPr lang="de-DE" sz="2000" dirty="0" err="1" smtClean="0"/>
              <a:t>current</a:t>
            </a:r>
            <a:r>
              <a:rPr lang="de-DE" sz="2000" dirty="0" smtClean="0"/>
              <a:t> </a:t>
            </a:r>
            <a:r>
              <a:rPr lang="de-DE" sz="2000" dirty="0" err="1" smtClean="0"/>
              <a:t>status</a:t>
            </a:r>
            <a:r>
              <a:rPr lang="de-DE" sz="2000" dirty="0" smtClean="0"/>
              <a:t> and </a:t>
            </a:r>
            <a:r>
              <a:rPr lang="de-DE" sz="2000" dirty="0" err="1" smtClean="0"/>
              <a:t>problems</a:t>
            </a:r>
            <a:r>
              <a:rPr lang="de-DE" sz="2000" dirty="0" smtClean="0"/>
              <a:t> </a:t>
            </a:r>
            <a:r>
              <a:rPr lang="de-DE" sz="2000" dirty="0" err="1" smtClean="0"/>
              <a:t>with</a:t>
            </a:r>
            <a:r>
              <a:rPr lang="de-DE" sz="2000" dirty="0" smtClean="0"/>
              <a:t> </a:t>
            </a:r>
            <a:r>
              <a:rPr lang="de-DE" sz="2000" dirty="0" err="1" smtClean="0"/>
              <a:t>reporting</a:t>
            </a:r>
            <a:r>
              <a:rPr lang="de-DE" sz="2000" dirty="0" smtClean="0"/>
              <a:t> of impulsive </a:t>
            </a:r>
            <a:r>
              <a:rPr lang="de-DE" sz="2000" dirty="0" err="1" smtClean="0"/>
              <a:t>noise</a:t>
            </a:r>
            <a:r>
              <a:rPr lang="de-DE" sz="2000" dirty="0" smtClean="0"/>
              <a:t> </a:t>
            </a:r>
            <a:r>
              <a:rPr lang="de-DE" sz="2000" dirty="0" err="1" smtClean="0"/>
              <a:t>events</a:t>
            </a:r>
            <a:r>
              <a:rPr lang="de-DE" sz="2000" dirty="0" smtClean="0"/>
              <a:t>. </a:t>
            </a:r>
            <a:endParaRPr lang="en-GB" sz="2000" dirty="0"/>
          </a:p>
        </p:txBody>
      </p:sp>
      <p:sp>
        <p:nvSpPr>
          <p:cNvPr id="11" name="Textfeld 10"/>
          <p:cNvSpPr txBox="1"/>
          <p:nvPr/>
        </p:nvSpPr>
        <p:spPr>
          <a:xfrm>
            <a:off x="6506956" y="6381328"/>
            <a:ext cx="5112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Next: Session on Impulsive Noise (14:00 – 16:00)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08426544"/>
      </p:ext>
    </p:extLst>
  </p:cSld>
  <p:clrMapOvr>
    <a:masterClrMapping/>
  </p:clrMapOvr>
  <p:transition spd="slow"/>
</p:sld>
</file>

<file path=ppt/theme/theme1.xml><?xml version="1.0" encoding="utf-8"?>
<a:theme xmlns:a="http://schemas.openxmlformats.org/drawingml/2006/main" name="BSH_Präsentation">
  <a:themeElements>
    <a:clrScheme name="Powerpoint_Querforma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Powerpoint_Querformat">
      <a:majorFont>
        <a:latin typeface="HelveticaNeue LT 53 Ex"/>
        <a:ea typeface=""/>
        <a:cs typeface=""/>
      </a:majorFont>
      <a:minorFont>
        <a:latin typeface="Helvetica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rgbClr val="00216A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400" b="0" i="0" u="none" strike="noStrike" cap="none" normalizeH="0" baseline="0" smtClean="0">
            <a:ln>
              <a:noFill/>
            </a:ln>
            <a:solidFill>
              <a:srgbClr val="00538D"/>
            </a:solidFill>
            <a:effectLst/>
            <a:latin typeface="Helvetica LT" pitchFamily="50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rgbClr val="00216A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400" b="0" i="0" u="none" strike="noStrike" cap="none" normalizeH="0" baseline="0" smtClean="0">
            <a:ln>
              <a:noFill/>
            </a:ln>
            <a:solidFill>
              <a:srgbClr val="00538D"/>
            </a:solidFill>
            <a:effectLst/>
            <a:latin typeface="Helvetica LT" pitchFamily="50" charset="0"/>
          </a:defRPr>
        </a:defPPr>
      </a:lstStyle>
    </a:lnDef>
  </a:objectDefaults>
  <a:extraClrSchemeLst>
    <a:extraClrScheme>
      <a:clrScheme name="Powerpoint_Querforma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Querforma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werpoint_Querforma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Querforma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Querforma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Querforma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Querforma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BSH-Praesentation-Vorlage.potx" id="{68EB06C0-0634-444F-B5F2-591FE814E2C4}" vid="{AA89F1AA-23B7-4DEA-8699-748711E9B703}"/>
    </a:ext>
  </a:extLst>
</a:theme>
</file>

<file path=ppt/theme/theme2.xml><?xml version="1.0" encoding="utf-8"?>
<a:theme xmlns:a="http://schemas.openxmlformats.org/drawingml/2006/main" name="1_20130508_BSH_Vorlage">
  <a:themeElements>
    <a:clrScheme name="Powerpoint_Querforma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Powerpoint_Querformat">
      <a:majorFont>
        <a:latin typeface="HelveticaNeue LT 53 Ex"/>
        <a:ea typeface=""/>
        <a:cs typeface=""/>
      </a:majorFont>
      <a:minorFont>
        <a:latin typeface="Helvetica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rgbClr val="00216A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400" b="0" i="0" u="none" strike="noStrike" cap="none" normalizeH="0" baseline="0" smtClean="0">
            <a:ln>
              <a:noFill/>
            </a:ln>
            <a:solidFill>
              <a:srgbClr val="00538D"/>
            </a:solidFill>
            <a:effectLst/>
            <a:latin typeface="Helvetica LT" pitchFamily="50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rgbClr val="00216A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400" b="0" i="0" u="none" strike="noStrike" cap="none" normalizeH="0" baseline="0" smtClean="0">
            <a:ln>
              <a:noFill/>
            </a:ln>
            <a:solidFill>
              <a:srgbClr val="00538D"/>
            </a:solidFill>
            <a:effectLst/>
            <a:latin typeface="Helvetica LT" pitchFamily="50" charset="0"/>
          </a:defRPr>
        </a:defPPr>
      </a:lstStyle>
    </a:lnDef>
  </a:objectDefaults>
  <a:extraClrSchemeLst>
    <a:extraClrScheme>
      <a:clrScheme name="Powerpoint_Querforma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Querforma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werpoint_Querforma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Querforma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Querforma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Querforma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Querforma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BSH-Praesentation-Vorlage.potx" id="{68EB06C0-0634-444F-B5F2-591FE814E2C4}" vid="{5E48E5B6-312D-4FFC-8787-B827063F435D}"/>
    </a:ext>
  </a:extLst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BSH-Praesentation-Vorlage</Template>
  <TotalTime>0</TotalTime>
  <Words>468</Words>
  <Application>Microsoft Office PowerPoint</Application>
  <PresentationFormat>Breitbild</PresentationFormat>
  <Paragraphs>92</Paragraphs>
  <Slides>8</Slides>
  <Notes>1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2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22" baseType="lpstr">
      <vt:lpstr>ＭＳ Ｐゴシック</vt:lpstr>
      <vt:lpstr>ＭＳ Ｐゴシック</vt:lpstr>
      <vt:lpstr>Arial</vt:lpstr>
      <vt:lpstr>Arial Black</vt:lpstr>
      <vt:lpstr>Calibri</vt:lpstr>
      <vt:lpstr>Garamond</vt:lpstr>
      <vt:lpstr>Helvetica</vt:lpstr>
      <vt:lpstr>Helvetica LT</vt:lpstr>
      <vt:lpstr>HelveticaNeue LT 53 Ex</vt:lpstr>
      <vt:lpstr>Segoe UI</vt:lpstr>
      <vt:lpstr>Wingdings</vt:lpstr>
      <vt:lpstr>BSH_Präsentation</vt:lpstr>
      <vt:lpstr>1_20130508_BSH_Vorlage</vt:lpstr>
      <vt:lpstr>Acrobat Document</vt:lpstr>
      <vt:lpstr>first informal consultation workshop on HELCOM and OSPAR underwater noise data upload  3-4 October 2023  ICES Secretariat, at H. C. Andersens Boulevard 44-46, 1553, Copenhagen</vt:lpstr>
      <vt:lpstr>Welcome to/from Copenhagen</vt:lpstr>
      <vt:lpstr>Structure of the Week</vt:lpstr>
      <vt:lpstr>Agenda of the Workshop</vt:lpstr>
      <vt:lpstr>Scripts, Tools and Data</vt:lpstr>
      <vt:lpstr>Current status of uploads and development</vt:lpstr>
      <vt:lpstr>Regional Action Plan (RAP)</vt:lpstr>
      <vt:lpstr>Start of Introduction and status 13:40 – 14:00</vt:lpstr>
    </vt:vector>
  </TitlesOfParts>
  <Company>Bundesamt für Seeschifffahrt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Dagmar Kieke</dc:creator>
  <cp:lastModifiedBy>Fritjof Basan</cp:lastModifiedBy>
  <cp:revision>201</cp:revision>
  <cp:lastPrinted>2022-06-14T08:01:53Z</cp:lastPrinted>
  <dcterms:created xsi:type="dcterms:W3CDTF">2022-02-07T09:09:38Z</dcterms:created>
  <dcterms:modified xsi:type="dcterms:W3CDTF">2023-10-01T16:13:03Z</dcterms:modified>
</cp:coreProperties>
</file>